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48" r:id="rId2"/>
    <p:sldMasterId id="2147483688" r:id="rId3"/>
    <p:sldMasterId id="2147483730" r:id="rId4"/>
    <p:sldMasterId id="2147483743" r:id="rId5"/>
    <p:sldMasterId id="2147483756" r:id="rId6"/>
    <p:sldMasterId id="2147483769" r:id="rId7"/>
    <p:sldMasterId id="2147483782" r:id="rId8"/>
    <p:sldMasterId id="2147483795" r:id="rId9"/>
    <p:sldMasterId id="2147483808" r:id="rId10"/>
    <p:sldMasterId id="2147483821" r:id="rId11"/>
    <p:sldMasterId id="2147483847" r:id="rId12"/>
    <p:sldMasterId id="2147483860" r:id="rId13"/>
  </p:sldMasterIdLst>
  <p:notesMasterIdLst>
    <p:notesMasterId r:id="rId95"/>
  </p:notesMasterIdLst>
  <p:handoutMasterIdLst>
    <p:handoutMasterId r:id="rId96"/>
  </p:handoutMasterIdLst>
  <p:sldIdLst>
    <p:sldId id="335" r:id="rId14"/>
    <p:sldId id="389" r:id="rId15"/>
    <p:sldId id="390" r:id="rId16"/>
    <p:sldId id="391" r:id="rId17"/>
    <p:sldId id="325" r:id="rId18"/>
    <p:sldId id="321" r:id="rId19"/>
    <p:sldId id="338" r:id="rId20"/>
    <p:sldId id="392" r:id="rId21"/>
    <p:sldId id="332" r:id="rId22"/>
    <p:sldId id="393" r:id="rId23"/>
    <p:sldId id="408" r:id="rId24"/>
    <p:sldId id="409" r:id="rId25"/>
    <p:sldId id="410" r:id="rId26"/>
    <p:sldId id="411" r:id="rId27"/>
    <p:sldId id="412" r:id="rId28"/>
    <p:sldId id="413" r:id="rId29"/>
    <p:sldId id="414" r:id="rId30"/>
    <p:sldId id="415" r:id="rId31"/>
    <p:sldId id="416" r:id="rId32"/>
    <p:sldId id="417" r:id="rId33"/>
    <p:sldId id="418" r:id="rId34"/>
    <p:sldId id="419" r:id="rId35"/>
    <p:sldId id="420" r:id="rId36"/>
    <p:sldId id="421" r:id="rId37"/>
    <p:sldId id="422" r:id="rId38"/>
    <p:sldId id="423" r:id="rId39"/>
    <p:sldId id="424" r:id="rId40"/>
    <p:sldId id="425" r:id="rId41"/>
    <p:sldId id="426" r:id="rId42"/>
    <p:sldId id="427" r:id="rId43"/>
    <p:sldId id="428" r:id="rId44"/>
    <p:sldId id="429" r:id="rId45"/>
    <p:sldId id="432" r:id="rId46"/>
    <p:sldId id="431" r:id="rId47"/>
    <p:sldId id="382" r:id="rId48"/>
    <p:sldId id="318" r:id="rId49"/>
    <p:sldId id="383" r:id="rId50"/>
    <p:sldId id="316" r:id="rId51"/>
    <p:sldId id="339" r:id="rId52"/>
    <p:sldId id="384" r:id="rId53"/>
    <p:sldId id="324" r:id="rId54"/>
    <p:sldId id="385" r:id="rId55"/>
    <p:sldId id="340" r:id="rId56"/>
    <p:sldId id="386" r:id="rId57"/>
    <p:sldId id="387" r:id="rId58"/>
    <p:sldId id="388" r:id="rId59"/>
    <p:sldId id="334" r:id="rId60"/>
    <p:sldId id="344" r:id="rId61"/>
    <p:sldId id="345" r:id="rId62"/>
    <p:sldId id="343" r:id="rId63"/>
    <p:sldId id="346" r:id="rId64"/>
    <p:sldId id="341" r:id="rId65"/>
    <p:sldId id="313" r:id="rId66"/>
    <p:sldId id="406" r:id="rId67"/>
    <p:sldId id="407" r:id="rId68"/>
    <p:sldId id="433" r:id="rId69"/>
    <p:sldId id="434" r:id="rId70"/>
    <p:sldId id="435" r:id="rId71"/>
    <p:sldId id="436" r:id="rId72"/>
    <p:sldId id="437" r:id="rId73"/>
    <p:sldId id="438" r:id="rId74"/>
    <p:sldId id="326" r:id="rId75"/>
    <p:sldId id="342" r:id="rId76"/>
    <p:sldId id="439" r:id="rId77"/>
    <p:sldId id="440" r:id="rId78"/>
    <p:sldId id="441" r:id="rId79"/>
    <p:sldId id="442" r:id="rId80"/>
    <p:sldId id="443" r:id="rId81"/>
    <p:sldId id="444" r:id="rId82"/>
    <p:sldId id="257" r:id="rId83"/>
    <p:sldId id="258" r:id="rId84"/>
    <p:sldId id="259" r:id="rId85"/>
    <p:sldId id="260" r:id="rId86"/>
    <p:sldId id="261" r:id="rId87"/>
    <p:sldId id="262" r:id="rId88"/>
    <p:sldId id="263" r:id="rId89"/>
    <p:sldId id="264" r:id="rId90"/>
    <p:sldId id="265" r:id="rId91"/>
    <p:sldId id="266" r:id="rId92"/>
    <p:sldId id="267" r:id="rId93"/>
    <p:sldId id="268" r:id="rId94"/>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initials="M" lastIdx="44" clrIdx="0">
    <p:extLst>
      <p:ext uri="{19B8F6BF-5375-455C-9EA6-DF929625EA0E}">
        <p15:presenceInfo xmlns:p15="http://schemas.microsoft.com/office/powerpoint/2012/main" userId="3923354fb68a73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813"/>
    <a:srgbClr val="901F93"/>
    <a:srgbClr val="FFFFFF"/>
    <a:srgbClr val="00954C"/>
    <a:srgbClr val="17478F"/>
    <a:srgbClr val="811F93"/>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91" autoAdjust="0"/>
    <p:restoredTop sz="94660"/>
  </p:normalViewPr>
  <p:slideViewPr>
    <p:cSldViewPr snapToGrid="0">
      <p:cViewPr varScale="1">
        <p:scale>
          <a:sx n="81" d="100"/>
          <a:sy n="81" d="100"/>
        </p:scale>
        <p:origin x="402" y="78"/>
      </p:cViewPr>
      <p:guideLst>
        <p:guide orient="horz" pos="2160"/>
        <p:guide pos="3840"/>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notesMaster" Target="notesMasters/notesMaster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presProps" Target="presProps.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7T17:14:46.358" idx="23">
    <p:pos x="10" y="10"/>
    <p:text>Всеки Ротари клуб, който е създал своята младежка програма Интеракт клуб, е приел да напътства и води младежите, съгласно правилата на Ротари и действащото в страната законодателство. Силните клубове Interact започват с ангажирани ротари клубове спонсори. Ротари клубът подкрепя младите приятели, дава им насоки , работи заедно с тях по проекти, подкрепя ги.</p:text>
    <p:extLst>
      <p:ext uri="{C676402C-5697-4E1C-873F-D02D1690AC5C}">
        <p15:threadingInfo xmlns:p15="http://schemas.microsoft.com/office/powerpoint/2012/main" timeZoneBias="-180"/>
      </p:ext>
    </p:extLst>
  </p:cm>
  <p:cm authorId="1" dt="2022-09-17T17:20:10.661" idx="24">
    <p:pos x="7413" y="2502"/>
    <p:text>Вече 60 години , Ротарианците се водят от  лозунга:
 ”Всеки ротарианец -  пример на младежта.” 
Най-добрата инвестиция на време и ресурси е в поколението, 
което ще води света утре.</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9-17T16:37:57.535" idx="25">
    <p:pos x="10" y="10"/>
    <p:text>този слайд е за ПРЕПЕТС ДОБРИЧ - 24.9.2022</p:text>
    <p:extLst>
      <p:ext uri="{C676402C-5697-4E1C-873F-D02D1690AC5C}">
        <p15:threadingInfo xmlns:p15="http://schemas.microsoft.com/office/powerpoint/2012/main" timeZoneBias="-180"/>
      </p:ext>
    </p:extLst>
  </p:cm>
  <p:cm authorId="1" dt="2022-09-17T16:38:28.790" idx="26">
    <p:pos x="146" y="146"/>
    <p:text>В ЧЕРВЕНО СА ОТБЕЛЯЗАНИ КЛУБОВЕТЕ , КОИТО НЯМАТ ЧЛЕНОВЕ И СА ПРЕД ЗАКРИВАНЕ</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9-17T17:16:41.243" idx="27">
    <p:pos x="10" y="10"/>
    <p:text>След като организирате Интеракт клуб , можете да кандидатствате за харта от Ротари Интернешънъл. Не се изисква такса.</p:text>
    <p:extLst>
      <p:ext uri="{C676402C-5697-4E1C-873F-D02D1690AC5C}">
        <p15:threadingInfo xmlns:p15="http://schemas.microsoft.com/office/powerpoint/2012/main" timeZoneBias="-180"/>
      </p:ext>
    </p:extLst>
  </p:cm>
  <p:cm authorId="1" dt="2022-09-17T17:17:34.593" idx="28">
    <p:pos x="146" y="146"/>
    <p:text>Силните клубове Interact започват с ангажирани ротари клубове спонсори. 
Актуализирайте информацията за клуба. Спонсор Клубовете трябва да актуализират информацията за съветник на Интеракт клуб ежегодно в My Rotary, за да поддържат активния статут на клуба и да продължават да получават ресурси от Rotary International.
Повечето Интерактори са непълнолетни, Rotary International не публикува публично списъци на клубовете на Interact или тяхната информация за контакт.</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9-17T16:11:35.721" idx="29">
    <p:pos x="10" y="10"/>
    <p:text>Програмата се провежда под формата на семинар, лагер или workshop, с продължителност 3-10 дни. Организатор може да е:  местен клуб , на дистриктно ниво или международен семинар.</p:text>
    <p:extLst>
      <p:ext uri="{C676402C-5697-4E1C-873F-D02D1690AC5C}">
        <p15:threadingInfo xmlns:p15="http://schemas.microsoft.com/office/powerpoint/2012/main" timeZoneBias="-180"/>
      </p:ext>
    </p:extLst>
  </p:cm>
  <p:cm authorId="1" dt="2022-09-17T16:18:44.678" idx="30">
    <p:pos x="146" y="146"/>
    <p:text>КАКВИ СА ПОЛЗИТЕ? Изгражда умения за комуникация и решаване на проблеми
Учиш се как да станете динамичен лидер в общността
Отключва потенциала на всеки да превърне мотивацията в действие
Създават се трайни приятелства</p:text>
    <p:extLst>
      <p:ext uri="{C676402C-5697-4E1C-873F-D02D1690AC5C}">
        <p15:threadingInfo xmlns:p15="http://schemas.microsoft.com/office/powerpoint/2012/main" timeZoneBias="-180"/>
      </p:ext>
    </p:extLst>
  </p:cm>
  <p:cm authorId="1" dt="2022-09-17T16:19:26.989" idx="31">
    <p:pos x="282" y="282"/>
    <p:text>КАК МОЖЕ ДА СЕ УЧАСТВА? Участниците се номинират от ротари клубове. Всеки клуб или дистрикт, който организира RYLA, поставя специфични изисквания за участие.  
За да научите повече за събитията на RYLA, как да кандидатствате и всички разходи , свържете се с клуба организатор.</p:text>
    <p:extLst>
      <p:ext uri="{C676402C-5697-4E1C-873F-D02D1690AC5C}">
        <p15:threadingInfo xmlns:p15="http://schemas.microsoft.com/office/powerpoint/2012/main" timeZoneBias="-180"/>
      </p:ext>
    </p:extLst>
  </p:cm>
  <p:cm authorId="1" dt="2022-09-17T17:36:58.759" idx="32">
    <p:pos x="418" y="418"/>
    <p:text>В RYLA семинара в гр. Бургас взимат участие  младежи на възраст от 18 до 25 години изпратени от различни  Ротари клуба от  Дистрикт  2482.По време на семинара  участниците  са провокирани   чрез различни игри и задачи да  разкрият   умения , които те самите не са сигурни дали притежават.</p:text>
    <p:extLst>
      <p:ext uri="{C676402C-5697-4E1C-873F-D02D1690AC5C}">
        <p15:threadingInfo xmlns:p15="http://schemas.microsoft.com/office/powerpoint/2012/main" timeZoneBias="-180"/>
      </p:ext>
    </p:extLst>
  </p:cm>
  <p:cm authorId="1" dt="2022-09-17T17:38:07.057" idx="33">
    <p:pos x="554" y="554"/>
    <p:text>МОЛЯ ВСЕКИ ПРЕЗЕНТАТОР ДА ПРОУЧИ ДАЛИ Е ИМАЛО УЧАСТНИЦИ ОТ ЗОНИТЕ, КОИТО СА НА ПРЕПЕТС-А .</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9-17T17:34:10.547" idx="34">
    <p:pos x="10" y="10"/>
    <p:text>ПЪРВО  условие е да решите каква ще е рамката: 
- само за вашия град или зона
- На Дистриктно ниво
На Международно ниво</p:text>
    <p:extLst>
      <p:ext uri="{C676402C-5697-4E1C-873F-D02D1690AC5C}">
        <p15:threadingInfo xmlns:p15="http://schemas.microsoft.com/office/powerpoint/2012/main" timeZoneBias="-180"/>
      </p:ext>
    </p:extLst>
  </p:cm>
  <p:cm authorId="1" dt="2022-09-17T17:34:38.183" idx="35">
    <p:pos x="336" y="1050"/>
    <p:text>ВТОРО: Да проучите какви теми , свързани с лидерство ще са интересни на общността , към която ще се насочите. Дали има мотивирани хора, които да проведат семинара- лектори.</p:text>
    <p:extLst>
      <p:ext uri="{C676402C-5697-4E1C-873F-D02D1690AC5C}">
        <p15:threadingInfo xmlns:p15="http://schemas.microsoft.com/office/powerpoint/2012/main" timeZoneBias="-180"/>
      </p:ext>
    </p:extLst>
  </p:cm>
  <p:cm authorId="1" dt="2022-09-17T17:35:15.087" idx="36">
    <p:pos x="2814" y="1332"/>
    <p:text>ТРЕТО: Да заявите желанието си пред ДГ и председателя на подкомитета за RYLA.</p:text>
    <p:extLst>
      <p:ext uri="{C676402C-5697-4E1C-873F-D02D1690AC5C}">
        <p15:threadingInfo xmlns:p15="http://schemas.microsoft.com/office/powerpoint/2012/main" timeZoneBias="-180"/>
      </p:ext>
    </p:extLst>
  </p:cm>
  <p:cm authorId="1" dt="2022-09-17T17:35:35.382" idx="37">
    <p:pos x="336" y="1836"/>
    <p:text>ЧЕТВЪРТО: да подготвите цялата организация, да изпратите покани за участие и т.н.</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2-09-17T16:20:06.336" idx="38">
    <p:pos x="4410" y="1548"/>
    <p:text>ученици от гимназиален курс, спонсорирани от Ротари клубове или дистрикти са изпращани да учат или пътуват в чужбина с цел да подобрят международното разбирателство и добрата воля, както и да получат личен опит за живота, културата и образованието в друга държава.</p:text>
    <p:extLst>
      <p:ext uri="{C676402C-5697-4E1C-873F-D02D1690AC5C}">
        <p15:threadingInfo xmlns:p15="http://schemas.microsoft.com/office/powerpoint/2012/main" timeZoneBias="-180"/>
      </p:ext>
    </p:extLst>
  </p:cm>
  <p:cm authorId="1" dt="2022-09-17T16:21:33.441" idx="39">
    <p:pos x="10" y="10"/>
    <p:text>КАКВИ СА ПОЛЗИТЕ?            Развива лидерски умения 
Запознанство с  нов език и култура
Изгражда трайни приятелства 
Ставате глобален гражданин</p:text>
    <p:extLst>
      <p:ext uri="{C676402C-5697-4E1C-873F-D02D1690AC5C}">
        <p15:threadingInfo xmlns:p15="http://schemas.microsoft.com/office/powerpoint/2012/main" timeZoneBias="-180"/>
      </p:ext>
    </p:extLst>
  </p:cm>
  <p:cm authorId="1" dt="2022-09-17T16:22:52.906" idx="40">
    <p:pos x="146" y="146"/>
    <p:text>КОЛКО ДЪЛГО ТРАЯТ?    Дългосрочният обмен - цяла учебна година. 
Краткосрочните обмени - от няколко дни до три месеца</p:text>
    <p:extLst>
      <p:ext uri="{C676402C-5697-4E1C-873F-D02D1690AC5C}">
        <p15:threadingInfo xmlns:p15="http://schemas.microsoft.com/office/powerpoint/2012/main" timeZoneBias="-180"/>
      </p:ext>
    </p:extLst>
  </p:cm>
  <p:cm authorId="1" dt="2022-09-17T16:23:56.505" idx="41">
    <p:pos x="282" y="282"/>
    <p:text>КАКВИ СА РАЗХОДИТЕ?    Двупосочни самолетни билети
Застраховка за пътуване
Документи за пътуване (като паспорти и визи)
Джобни пари за допълнителни пътувания или обиколки</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2-09-17T17:48:17.626" idx="42">
    <p:pos x="10" y="10"/>
    <p:text>съкратено от „Rotary in action“ означава Ротари в действие. т 2 години РАК за пълноправен член на РОТАРИ ИНТЕРНЕШЪНЪЛ. Ротаракт клубовете обединяват хора на 18 и повече години, за да обменят идеи с лидери в общността, да развиват лидерски и професионални умения и да се забавляват чрез служба.
В общности по целия свят членовете на Ротари и Ротаракт работят рамо до рамо, за да предприемат действия чрез служба. От големите градове до селските райони, Ротаракт променя общности.</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2-09-17T17:50:35.981" idx="43">
    <p:pos x="10" y="10"/>
    <p:text>този слайд е за ПРЕПЕТС ДОБРИЧ - 24.9.2022</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2-09-17T18:01:25.431" idx="44">
    <p:pos x="10" y="10"/>
    <p:text>ОРотаракт клубовете решават сами как да се организират, управляват средствата си, планират дейности и проекти, важни за общността.Спонсорите на Ротари клуба предлагат насоки и подкрепа и работят с вашия клуб като партньори в службата. Те могат да кандидатстват за финансиране на проекти пред ФОНДАЦИЯ РОТАРИ.  нО ОСВЕН НОВИТЕ ПРАВА, рОТАРАКТ КЛУБОВЕТЕ ИМАТ И НОВИ ЗАДЪЛЖЕНИЯ : до 30.06. всяка година са длъжни да регистрират новия БОРД на клуба си, Да заплащат членски внос към Rotary  International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2C2A53-E32C-4C5E-ADA7-D79FB0BA762E}" type="datetimeFigureOut">
              <a:rPr lang="id-ID" smtClean="0"/>
              <a:t>30/09/2022</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880536-9986-4883-89D2-475E07E85C6D}" type="slidenum">
              <a:rPr lang="id-ID" smtClean="0"/>
              <a:t>‹#›</a:t>
            </a:fld>
            <a:endParaRPr lang="id-ID"/>
          </a:p>
        </p:txBody>
      </p:sp>
    </p:spTree>
    <p:extLst>
      <p:ext uri="{BB962C8B-B14F-4D97-AF65-F5344CB8AC3E}">
        <p14:creationId xmlns:p14="http://schemas.microsoft.com/office/powerpoint/2010/main" val="958122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70ACA-6663-46EC-B8D9-3B809DFCA7CE}"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4E5E3-5945-42E1-95B7-2F0223F6C280}" type="slidenum">
              <a:rPr lang="en-US" smtClean="0"/>
              <a:t>‹#›</a:t>
            </a:fld>
            <a:endParaRPr lang="en-US"/>
          </a:p>
        </p:txBody>
      </p:sp>
    </p:spTree>
    <p:extLst>
      <p:ext uri="{BB962C8B-B14F-4D97-AF65-F5344CB8AC3E}">
        <p14:creationId xmlns:p14="http://schemas.microsoft.com/office/powerpoint/2010/main" val="367937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35</a:t>
            </a:fld>
            <a:endParaRPr lang="en-US"/>
          </a:p>
        </p:txBody>
      </p:sp>
    </p:spTree>
    <p:extLst>
      <p:ext uri="{BB962C8B-B14F-4D97-AF65-F5344CB8AC3E}">
        <p14:creationId xmlns:p14="http://schemas.microsoft.com/office/powerpoint/2010/main" val="13460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45</a:t>
            </a:fld>
            <a:endParaRPr lang="en-US"/>
          </a:p>
        </p:txBody>
      </p:sp>
    </p:spTree>
    <p:extLst>
      <p:ext uri="{BB962C8B-B14F-4D97-AF65-F5344CB8AC3E}">
        <p14:creationId xmlns:p14="http://schemas.microsoft.com/office/powerpoint/2010/main" val="1428677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PlaceHolder 1"/>
          <p:cNvSpPr>
            <a:spLocks noGrp="1" noRot="1" noChangeAspect="1"/>
          </p:cNvSpPr>
          <p:nvPr>
            <p:ph type="sldImg"/>
          </p:nvPr>
        </p:nvSpPr>
        <p:spPr>
          <a:xfrm>
            <a:off x="216000" y="812520"/>
            <a:ext cx="7126920" cy="4008600"/>
          </a:xfrm>
          <a:prstGeom prst="rect">
            <a:avLst/>
          </a:prstGeom>
          <a:ln w="0">
            <a:noFill/>
          </a:ln>
        </p:spPr>
      </p:sp>
      <p:sp>
        <p:nvSpPr>
          <p:cNvPr id="478"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Намаляването на Естествения прираст започва от края на 70-те години на миналия век. Демографската криза не е дошла с идването на демокрацията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noRot="1" noChangeAspect="1"/>
          </p:cNvSpPr>
          <p:nvPr>
            <p:ph type="sldImg"/>
          </p:nvPr>
        </p:nvSpPr>
        <p:spPr>
          <a:xfrm>
            <a:off x="215900" y="812800"/>
            <a:ext cx="7126288" cy="4008438"/>
          </a:xfrm>
          <a:prstGeom prst="rect">
            <a:avLst/>
          </a:prstGeom>
          <a:ln w="0">
            <a:noFill/>
          </a:ln>
        </p:spPr>
      </p:sp>
      <p:sp>
        <p:nvSpPr>
          <p:cNvPr id="480"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Механичният прираст от миграцията в по-голямата си част се дължи на завръщащи се българи.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noRot="1" noChangeAspect="1"/>
          </p:cNvSpPr>
          <p:nvPr>
            <p:ph type="sldImg"/>
          </p:nvPr>
        </p:nvSpPr>
        <p:spPr>
          <a:xfrm>
            <a:off x="216000" y="812520"/>
            <a:ext cx="7126920" cy="4008600"/>
          </a:xfrm>
          <a:prstGeom prst="rect">
            <a:avLst/>
          </a:prstGeom>
          <a:ln w="0">
            <a:noFill/>
          </a:ln>
        </p:spPr>
      </p:sp>
      <p:sp>
        <p:nvSpPr>
          <p:cNvPr id="482"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Много страни в ЕС са с отрицателен естествен прираст. България, обаче е далеч напред по този показател.</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laceHolder 1"/>
          <p:cNvSpPr>
            <a:spLocks noGrp="1" noRot="1" noChangeAspect="1"/>
          </p:cNvSpPr>
          <p:nvPr>
            <p:ph type="sldImg"/>
          </p:nvPr>
        </p:nvSpPr>
        <p:spPr>
          <a:xfrm>
            <a:off x="216000" y="812520"/>
            <a:ext cx="7126920" cy="4008600"/>
          </a:xfrm>
          <a:prstGeom prst="rect">
            <a:avLst/>
          </a:prstGeom>
          <a:ln w="0">
            <a:noFill/>
          </a:ln>
        </p:spPr>
      </p:sp>
      <p:sp>
        <p:nvSpPr>
          <p:cNvPr id="484"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Коефициент на обща смъртност за 2021 година – 21.7 за България, на първо място в света.</a:t>
            </a:r>
          </a:p>
          <a:p>
            <a:pPr marL="216000" indent="-216000">
              <a:lnSpc>
                <a:spcPct val="100000"/>
              </a:lnSpc>
              <a:buNone/>
            </a:pPr>
            <a:r>
              <a:rPr lang="bg-BG" sz="2000" b="0" strike="noStrike" spc="-1">
                <a:latin typeface="Arial"/>
              </a:rPr>
              <a:t>През 2019 година България също е на първо място в света с коефициент на смъртност 15,5.</a:t>
            </a:r>
          </a:p>
          <a:p>
            <a:pPr marL="216000" indent="-216000">
              <a:lnSpc>
                <a:spcPct val="100000"/>
              </a:lnSpc>
              <a:buNone/>
            </a:pPr>
            <a:r>
              <a:rPr lang="bg-BG" sz="2000" b="0" strike="noStrike" spc="-1">
                <a:latin typeface="Arial"/>
              </a:rPr>
              <a:t>България е на едно от първите места по детска смъртност в ЕС. През 2021 г. детската смъртност в България е 5,6 ‰ (на 1 000 живородени деца), при 3,3 ‰ средно за ЕС за 2020 г.</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216000" y="812520"/>
            <a:ext cx="7126920" cy="4008600"/>
          </a:xfrm>
          <a:prstGeom prst="rect">
            <a:avLst/>
          </a:prstGeom>
          <a:ln w="0">
            <a:noFill/>
          </a:ln>
        </p:spPr>
      </p:sp>
      <p:sp>
        <p:nvSpPr>
          <p:cNvPr id="486"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Показател за профилактиката и превенцията на болестите. България води в ЕС по този показател – най-лоша превенция.</a:t>
            </a:r>
          </a:p>
          <a:p>
            <a:pPr algn="just">
              <a:lnSpc>
                <a:spcPct val="100000"/>
              </a:lnSpc>
              <a:buNone/>
            </a:pPr>
            <a:r>
              <a:rPr lang="bg-BG" sz="2000" b="0" strike="noStrike" spc="-1">
                <a:latin typeface="Arial"/>
                <a:ea typeface="Calibri"/>
              </a:rPr>
              <a:t>Коефициентът на предотвратимата с добра профилактика смъртност достига 226 на 100 000 души население, което е значително над стойността на коефициента в целия ЕС (160 на 100 000)</a:t>
            </a:r>
            <a:endParaRPr lang="bg-BG" sz="2000" b="0" strike="noStrike" spc="-1">
              <a:latin typeface="Garamond"/>
              <a:ea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noRot="1" noChangeAspect="1"/>
          </p:cNvSpPr>
          <p:nvPr>
            <p:ph type="sldImg"/>
          </p:nvPr>
        </p:nvSpPr>
        <p:spPr>
          <a:xfrm>
            <a:off x="216000" y="812520"/>
            <a:ext cx="7126920" cy="4008600"/>
          </a:xfrm>
          <a:prstGeom prst="rect">
            <a:avLst/>
          </a:prstGeom>
          <a:ln w="0">
            <a:noFill/>
          </a:ln>
        </p:spPr>
      </p:sp>
      <p:sp>
        <p:nvSpPr>
          <p:cNvPr id="488"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Показател за качеството на медицинската помощ. България е на първо място в ЕС – с два пъти повече умрели отколкото средно в ЕС. </a:t>
            </a:r>
          </a:p>
          <a:p>
            <a:pPr algn="just">
              <a:lnSpc>
                <a:spcPct val="100000"/>
              </a:lnSpc>
              <a:buNone/>
            </a:pPr>
            <a:r>
              <a:rPr lang="bg-BG" sz="2000" b="0" strike="noStrike" spc="-1">
                <a:latin typeface="Arial"/>
                <a:ea typeface="Calibri"/>
              </a:rPr>
              <a:t>Смъртността, предотвратима чрез добро лечение, в България е 188 на 100 000 души - повече от два пъти по-висока от средната за ЕС - 92 на 100 000 души. Случаите на преждевременна смърт от инсулт (23 %) и исхемична болест на сърцето (19 %), които се смятат за предотвратими и лечими, представляват общо 42 % от всички смъртни случаи, дължащи се на иначе лечими причини, докато колоректалният рак е причина за 10 % от този вид смъртни случаи.</a:t>
            </a:r>
            <a:endParaRPr lang="bg-BG" sz="2000" b="0" strike="noStrike" spc="-1">
              <a:latin typeface="Garamond"/>
              <a:ea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PlaceHolder 1"/>
          <p:cNvSpPr>
            <a:spLocks noGrp="1" noRot="1" noChangeAspect="1"/>
          </p:cNvSpPr>
          <p:nvPr>
            <p:ph type="sldImg"/>
          </p:nvPr>
        </p:nvSpPr>
        <p:spPr>
          <a:xfrm>
            <a:off x="216000" y="812520"/>
            <a:ext cx="7126920" cy="4008600"/>
          </a:xfrm>
          <a:prstGeom prst="rect">
            <a:avLst/>
          </a:prstGeom>
          <a:ln w="0">
            <a:noFill/>
          </a:ln>
        </p:spPr>
      </p:sp>
      <p:sp>
        <p:nvSpPr>
          <p:cNvPr id="490"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Кривата на смъртността от Ковид-19 се покрива на 100% с кривата на общата смъртност. </a:t>
            </a:r>
          </a:p>
          <a:p>
            <a:pPr marL="216000" indent="-216000">
              <a:lnSpc>
                <a:spcPct val="100000"/>
              </a:lnSpc>
              <a:buNone/>
            </a:pPr>
            <a:r>
              <a:rPr lang="bg-BG" sz="2000" b="0" strike="noStrike" spc="-1">
                <a:latin typeface="Arial"/>
              </a:rPr>
              <a:t>Разликата в броя вероятно се дължи предимно на недиагностицирани случаи.</a:t>
            </a:r>
          </a:p>
          <a:p>
            <a:pPr marL="216000" indent="-216000">
              <a:lnSpc>
                <a:spcPct val="100000"/>
              </a:lnSpc>
              <a:buNone/>
            </a:pPr>
            <a:r>
              <a:rPr lang="bg-BG" sz="2000" b="0" strike="noStrike" spc="-1">
                <a:latin typeface="Arial"/>
              </a:rPr>
              <a:t>Над 80% от починалите са на възраст над 60 години. </a:t>
            </a:r>
          </a:p>
          <a:p>
            <a:pPr marL="216000" indent="-216000">
              <a:lnSpc>
                <a:spcPct val="100000"/>
              </a:lnSpc>
              <a:buNone/>
            </a:pPr>
            <a:endParaRPr lang="bg-BG"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216000" y="812520"/>
            <a:ext cx="7126920" cy="4008600"/>
          </a:xfrm>
          <a:prstGeom prst="rect">
            <a:avLst/>
          </a:prstGeom>
          <a:ln w="0">
            <a:noFill/>
          </a:ln>
        </p:spPr>
      </p:sp>
      <p:sp>
        <p:nvSpPr>
          <p:cNvPr id="492"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България е с най-ниската продължителност на живота в ЕС.</a:t>
            </a:r>
          </a:p>
          <a:p>
            <a:pPr marL="216000" indent="-216000">
              <a:lnSpc>
                <a:spcPct val="100000"/>
              </a:lnSpc>
              <a:buNone/>
            </a:pPr>
            <a:r>
              <a:rPr lang="bg-BG" sz="2000" b="0" strike="noStrike" spc="-1">
                <a:latin typeface="Arial"/>
              </a:rPr>
              <a:t>2021 година продължителността на живота е намаляла с близо 4 години в сравнение с 2019.</a:t>
            </a:r>
          </a:p>
          <a:p>
            <a:pPr marL="216000" indent="-216000">
              <a:lnSpc>
                <a:spcPct val="100000"/>
              </a:lnSpc>
              <a:buNone/>
            </a:pPr>
            <a:r>
              <a:rPr lang="bg-BG" sz="2000" b="0" strike="noStrike" spc="-1">
                <a:latin typeface="Arial"/>
              </a:rPr>
              <a:t>В повечето Европейски страни хората живеят с 10 години повече.</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noRot="1" noChangeAspect="1"/>
          </p:cNvSpPr>
          <p:nvPr>
            <p:ph type="sldImg"/>
          </p:nvPr>
        </p:nvSpPr>
        <p:spPr>
          <a:xfrm>
            <a:off x="216000" y="812520"/>
            <a:ext cx="7126920" cy="4008600"/>
          </a:xfrm>
          <a:prstGeom prst="rect">
            <a:avLst/>
          </a:prstGeom>
          <a:ln w="0">
            <a:noFill/>
          </a:ln>
        </p:spPr>
      </p:sp>
      <p:sp>
        <p:nvSpPr>
          <p:cNvPr id="494"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bg-BG" sz="2000" b="0" strike="noStrike" spc="-1">
                <a:latin typeface="Arial"/>
              </a:rPr>
              <a:t>Това ни очаква, ако ситуацията не се промени.</a:t>
            </a:r>
          </a:p>
          <a:p>
            <a:pPr marL="216000" indent="-216000">
              <a:lnSpc>
                <a:spcPct val="100000"/>
              </a:lnSpc>
              <a:buNone/>
            </a:pPr>
            <a:r>
              <a:rPr lang="bg-BG" sz="2000" b="0" strike="noStrike" spc="-1">
                <a:latin typeface="Arial"/>
              </a:rPr>
              <a:t>Ако има нова епидемия тип Ковид-19, нещата ще изглеждат още по-зле.</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36</a:t>
            </a:fld>
            <a:endParaRPr lang="en-US"/>
          </a:p>
        </p:txBody>
      </p:sp>
    </p:spTree>
    <p:extLst>
      <p:ext uri="{BB962C8B-B14F-4D97-AF65-F5344CB8AC3E}">
        <p14:creationId xmlns:p14="http://schemas.microsoft.com/office/powerpoint/2010/main" val="29873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indent="0">
              <a:buNone/>
            </a:pPr>
            <a:r>
              <a:rPr lang="bg-BG" dirty="0"/>
              <a:t>Годишният план винаги започва с анализ на проблемите и пропуските. Колкото и да си мислим, че знаем какви са те, винаги е по-добре да попитаме другите.  </a:t>
            </a:r>
          </a:p>
          <a:p>
            <a:pPr marL="0" indent="0">
              <a:buNone/>
            </a:pPr>
            <a:r>
              <a:rPr lang="bg-BG" dirty="0"/>
              <a:t>Добре е президент </a:t>
            </a:r>
            <a:r>
              <a:rPr lang="bg-BG" dirty="0" err="1"/>
              <a:t>електът</a:t>
            </a:r>
            <a:r>
              <a:rPr lang="bg-BG" dirty="0"/>
              <a:t> да си остави време за размисъл и да изслуша мненията преди да предложи първия вариант на плана за неговата година. </a:t>
            </a:r>
          </a:p>
          <a:p>
            <a:pPr marL="0" indent="0">
              <a:buNone/>
            </a:pPr>
            <a:r>
              <a:rPr lang="bg-BG" dirty="0"/>
              <a:t> </a:t>
            </a:r>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38</a:t>
            </a:fld>
            <a:endParaRPr lang="en-US"/>
          </a:p>
        </p:txBody>
      </p:sp>
    </p:spTree>
    <p:extLst>
      <p:ext uri="{BB962C8B-B14F-4D97-AF65-F5344CB8AC3E}">
        <p14:creationId xmlns:p14="http://schemas.microsoft.com/office/powerpoint/2010/main" val="8062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39</a:t>
            </a:fld>
            <a:endParaRPr lang="en-US"/>
          </a:p>
        </p:txBody>
      </p:sp>
    </p:spTree>
    <p:extLst>
      <p:ext uri="{BB962C8B-B14F-4D97-AF65-F5344CB8AC3E}">
        <p14:creationId xmlns:p14="http://schemas.microsoft.com/office/powerpoint/2010/main" val="368999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Логически обвързваме частите на </a:t>
            </a:r>
            <a:r>
              <a:rPr lang="en-US" dirty="0"/>
              <a:t>SWOT</a:t>
            </a:r>
            <a:r>
              <a:rPr lang="bg-BG" dirty="0"/>
              <a:t> анализа:</a:t>
            </a:r>
          </a:p>
          <a:p>
            <a:pPr marL="171450" indent="-171450">
              <a:buFont typeface="Arial" panose="020B0604020202020204" pitchFamily="34" charset="0"/>
              <a:buChar char="•"/>
            </a:pPr>
            <a:r>
              <a:rPr lang="bg-BG" dirty="0"/>
              <a:t>Можем ли да съчетаем силните си страни с възможностите? И да ги подсилим още повече</a:t>
            </a:r>
            <a:r>
              <a:rPr lang="en-US" dirty="0"/>
              <a:t>. </a:t>
            </a:r>
            <a:r>
              <a:rPr lang="bg-BG" dirty="0"/>
              <a:t>Например имаме двама членове на клуба с много международни контакти в Ротари. Това е силна страна, но ако не я използваме, за да засилим международните връзки на клуба (ВЪЗМОЖНОСТ), тази силна страна остава неизползван актив</a:t>
            </a:r>
            <a:r>
              <a:rPr lang="en-US" dirty="0"/>
              <a:t>.</a:t>
            </a:r>
            <a:endParaRPr lang="bg-BG" dirty="0"/>
          </a:p>
          <a:p>
            <a:pPr marL="171450" indent="-171450">
              <a:buFont typeface="Arial" panose="020B0604020202020204" pitchFamily="34" charset="0"/>
              <a:buChar char="•"/>
            </a:pPr>
            <a:r>
              <a:rPr lang="bg-BG" dirty="0"/>
              <a:t>Или слабост са вялите срещи, липсата на ентусиазъм. Ако се възползваме от ВЪЗМОЖНОСТТА да поканим интересен събеседник, може да обърнем нагласите в клуба и да го съживим.</a:t>
            </a:r>
            <a:endParaRPr lang="en-US" dirty="0"/>
          </a:p>
          <a:p>
            <a:pPr marL="171450" indent="-171450">
              <a:buFont typeface="Arial" panose="020B0604020202020204" pitchFamily="34" charset="0"/>
              <a:buChar char="•"/>
            </a:pPr>
            <a:r>
              <a:rPr lang="bg-BG" dirty="0"/>
              <a:t>Или заплаха е недостатъчното време, което младите хора в клуба могат да отделят за клубни задачи. Т.е. клубът е в конкуренция с външната среда, за да спечели вниманието, част от времето и да ангажира младите членове. Ясно е, че има ВЪЗМОЖНОСТИ под формата на креативни, стойностни проекти и задачи, с които да привлечем и ангажираме младите хора.</a:t>
            </a:r>
          </a:p>
          <a:p>
            <a:endParaRPr lang="en-US" dirty="0"/>
          </a:p>
          <a:p>
            <a:r>
              <a:rPr lang="bg-BG" dirty="0"/>
              <a:t>Може да се приложат различни подходи за съчетаване на частите на пъзела. Те ще станат вашите </a:t>
            </a:r>
            <a:r>
              <a:rPr lang="bg-BG" b="1" dirty="0"/>
              <a:t>цели</a:t>
            </a:r>
            <a:r>
              <a:rPr lang="bg-BG" dirty="0"/>
              <a:t>.</a:t>
            </a:r>
          </a:p>
          <a:p>
            <a:endParaRPr lang="bg-BG" dirty="0"/>
          </a:p>
          <a:p>
            <a:r>
              <a:rPr lang="bg-BG" dirty="0"/>
              <a:t>Правилото е: Използвайте позитивите</a:t>
            </a:r>
            <a:r>
              <a:rPr lang="en-US" dirty="0"/>
              <a:t> </a:t>
            </a:r>
            <a:r>
              <a:rPr lang="bg-BG" dirty="0"/>
              <a:t>(вашите силни страни и възможности), за да редуцирате негативите. </a:t>
            </a:r>
          </a:p>
          <a:p>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40</a:t>
            </a:fld>
            <a:endParaRPr lang="en-US"/>
          </a:p>
        </p:txBody>
      </p:sp>
    </p:spTree>
    <p:extLst>
      <p:ext uri="{BB962C8B-B14F-4D97-AF65-F5344CB8AC3E}">
        <p14:creationId xmlns:p14="http://schemas.microsoft.com/office/powerpoint/2010/main" val="287394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41</a:t>
            </a:fld>
            <a:endParaRPr lang="en-US"/>
          </a:p>
        </p:txBody>
      </p:sp>
    </p:spTree>
    <p:extLst>
      <p:ext uri="{BB962C8B-B14F-4D97-AF65-F5344CB8AC3E}">
        <p14:creationId xmlns:p14="http://schemas.microsoft.com/office/powerpoint/2010/main" val="35866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Кои цели НЕ са смарт?</a:t>
            </a:r>
          </a:p>
          <a:p>
            <a:pPr marL="0" indent="0">
              <a:buFont typeface="Arial" panose="020B0604020202020204" pitchFamily="34" charset="0"/>
              <a:buNone/>
            </a:pPr>
            <a:r>
              <a:rPr lang="bg-BG" dirty="0"/>
              <a:t>Ще привличаме нови членове в клуба </a:t>
            </a:r>
            <a:r>
              <a:rPr lang="bg-BG" b="1" dirty="0"/>
              <a:t>НЕ</a:t>
            </a:r>
            <a:r>
              <a:rPr lang="bg-BG" dirty="0"/>
              <a:t> </a:t>
            </a:r>
            <a:r>
              <a:rPr lang="bg-BG" b="1" dirty="0"/>
              <a:t>е</a:t>
            </a:r>
            <a:r>
              <a:rPr lang="bg-BG" dirty="0"/>
              <a:t> смарт цел.</a:t>
            </a:r>
          </a:p>
          <a:p>
            <a:r>
              <a:rPr lang="bg-BG" dirty="0"/>
              <a:t>Ще поканим 3 от доброволците, които участваха в последния проект на клуба на нашата сбирка следващата седмица </a:t>
            </a:r>
            <a:r>
              <a:rPr lang="bg-BG" b="1" dirty="0"/>
              <a:t>Е</a:t>
            </a:r>
            <a:r>
              <a:rPr lang="bg-BG" dirty="0"/>
              <a:t> </a:t>
            </a:r>
            <a:r>
              <a:rPr lang="bg-BG" b="1" dirty="0"/>
              <a:t>смарт цел</a:t>
            </a:r>
            <a:r>
              <a:rPr lang="bg-BG" dirty="0"/>
              <a:t>. Тя е конкретна (знаем какво ще направим), измерима (има числови индикатори), постижима (предполага се, че можем да ги поканим), релевантна (на намерението да привлечем нови членове) и със зададен срок. </a:t>
            </a:r>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42</a:t>
            </a:fld>
            <a:endParaRPr lang="en-US"/>
          </a:p>
        </p:txBody>
      </p:sp>
    </p:spTree>
    <p:extLst>
      <p:ext uri="{BB962C8B-B14F-4D97-AF65-F5344CB8AC3E}">
        <p14:creationId xmlns:p14="http://schemas.microsoft.com/office/powerpoint/2010/main" val="399677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indent="0">
              <a:buNone/>
            </a:pPr>
            <a:endParaRPr lang="bg-BG" dirty="0"/>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43</a:t>
            </a:fld>
            <a:endParaRPr lang="en-US"/>
          </a:p>
        </p:txBody>
      </p:sp>
    </p:spTree>
    <p:extLst>
      <p:ext uri="{BB962C8B-B14F-4D97-AF65-F5344CB8AC3E}">
        <p14:creationId xmlns:p14="http://schemas.microsoft.com/office/powerpoint/2010/main" val="357859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Индикаторите имат числов измерител – 10 талантливи деца, двама лидери и т.н. Ако в контекста на целта не е посочен маркер за време и място, това също трябва да се уточни в индикатора. Например за коя година и за кой клуб се отнася.</a:t>
            </a:r>
          </a:p>
          <a:p>
            <a:r>
              <a:rPr lang="bg-BG" dirty="0"/>
              <a:t>Част от количествените индикатори трябва да се впишат и в Ротари клуб Централ, като например броят на клубните лидери, които ще участват в обучения в </a:t>
            </a:r>
            <a:r>
              <a:rPr lang="bg-BG" dirty="0" err="1"/>
              <a:t>дистрикта</a:t>
            </a:r>
            <a:r>
              <a:rPr lang="bg-BG" dirty="0"/>
              <a:t>. </a:t>
            </a:r>
          </a:p>
          <a:p>
            <a:r>
              <a:rPr lang="bg-BG" dirty="0"/>
              <a:t> </a:t>
            </a:r>
          </a:p>
        </p:txBody>
      </p:sp>
      <p:sp>
        <p:nvSpPr>
          <p:cNvPr id="4" name="Контейнер за номер на слайда 3"/>
          <p:cNvSpPr>
            <a:spLocks noGrp="1"/>
          </p:cNvSpPr>
          <p:nvPr>
            <p:ph type="sldNum" sz="quarter" idx="5"/>
          </p:nvPr>
        </p:nvSpPr>
        <p:spPr/>
        <p:txBody>
          <a:bodyPr/>
          <a:lstStyle/>
          <a:p>
            <a:fld id="{EDC4E5E3-5945-42E1-95B7-2F0223F6C280}" type="slidenum">
              <a:rPr lang="en-US" smtClean="0"/>
              <a:t>44</a:t>
            </a:fld>
            <a:endParaRPr lang="en-US"/>
          </a:p>
        </p:txBody>
      </p:sp>
    </p:spTree>
    <p:extLst>
      <p:ext uri="{BB962C8B-B14F-4D97-AF65-F5344CB8AC3E}">
        <p14:creationId xmlns:p14="http://schemas.microsoft.com/office/powerpoint/2010/main" val="2321241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3.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2352236"/>
            <a:ext cx="12192000" cy="3070156"/>
          </a:xfrm>
          <a:prstGeom prst="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 name="Title 1"/>
          <p:cNvSpPr txBox="1">
            <a:spLocks/>
          </p:cNvSpPr>
          <p:nvPr userDrawn="1"/>
        </p:nvSpPr>
        <p:spPr>
          <a:xfrm>
            <a:off x="1205317" y="2613392"/>
            <a:ext cx="10081451" cy="1631216"/>
          </a:xfrm>
          <a:prstGeom prst="rect">
            <a:avLst/>
          </a:prstGeom>
        </p:spPr>
        <p:txBody>
          <a:bodyPr wrap="square" anchor="t" anchorCtr="0">
            <a:spAutoFit/>
          </a:bodyPr>
          <a:lstStyle>
            <a:lvl1pPr algn="ctr" defTabSz="914400" rtl="0" eaLnBrk="1" latinLnBrk="0" hangingPunct="1">
              <a:lnSpc>
                <a:spcPts val="4600"/>
              </a:lnSpc>
              <a:spcBef>
                <a:spcPts val="1200"/>
              </a:spcBef>
              <a:buNone/>
              <a:defRPr lang="id-ID" sz="32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pPr marL="0" algn="ctr" defTabSz="914400" rtl="0" eaLnBrk="1" latinLnBrk="0" hangingPunct="1">
              <a:lnSpc>
                <a:spcPts val="4000"/>
              </a:lnSpc>
              <a:spcBef>
                <a:spcPts val="0"/>
              </a:spcBef>
              <a:buNone/>
            </a:pPr>
            <a:r>
              <a:rPr lang="bg-BG" sz="36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ПРЕДВАРИТЕЛЕН РЕГИОНАЛЕН ТРЕНИРОВЪЧЕН СЕМИНАР ЗА ЕЛЕКТ-ПРЕЗИДЕНТИ,</a:t>
            </a:r>
          </a:p>
          <a:p>
            <a:pPr marL="0" algn="ctr" defTabSz="914400" rtl="0" eaLnBrk="1" latinLnBrk="0" hangingPunct="1">
              <a:lnSpc>
                <a:spcPts val="4000"/>
              </a:lnSpc>
              <a:spcBef>
                <a:spcPts val="0"/>
              </a:spcBef>
              <a:buNone/>
            </a:pPr>
            <a:r>
              <a:rPr lang="bg-BG" sz="36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rPr>
              <a:t>ДЕЙСТВАЩИ КЛУБНИ ОФИЦЕРИ И РОТАРИАНЦИ</a:t>
            </a:r>
          </a:p>
        </p:txBody>
      </p:sp>
      <p:sp>
        <p:nvSpPr>
          <p:cNvPr id="13" name="TextBox 12"/>
          <p:cNvSpPr txBox="1">
            <a:spLocks noChangeArrowheads="1"/>
          </p:cNvSpPr>
          <p:nvPr userDrawn="1"/>
        </p:nvSpPr>
        <p:spPr bwMode="auto">
          <a:xfrm>
            <a:off x="3655959" y="408445"/>
            <a:ext cx="391281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700" dirty="0">
                <a:solidFill>
                  <a:srgbClr val="17478F"/>
                </a:solidFill>
                <a:latin typeface="+mn-lt"/>
                <a:ea typeface="MS PGothic" pitchFamily="34" charset="-128"/>
                <a:cs typeface="Georgia" pitchFamily="18" charset="0"/>
              </a:rPr>
              <a:t>Година 202</a:t>
            </a:r>
            <a:r>
              <a:rPr lang="en-US" altLang="en-US" sz="1700" dirty="0">
                <a:solidFill>
                  <a:srgbClr val="17478F"/>
                </a:solidFill>
                <a:latin typeface="+mn-lt"/>
                <a:ea typeface="MS PGothic" pitchFamily="34" charset="-128"/>
                <a:cs typeface="Georgia" pitchFamily="18" charset="0"/>
              </a:rPr>
              <a:t>2</a:t>
            </a:r>
            <a:r>
              <a:rPr lang="ru-RU" altLang="en-US" sz="1700" dirty="0">
                <a:solidFill>
                  <a:srgbClr val="17478F"/>
                </a:solidFill>
                <a:latin typeface="+mn-lt"/>
                <a:ea typeface="MS PGothic" pitchFamily="34" charset="-128"/>
                <a:cs typeface="Georgia" pitchFamily="18" charset="0"/>
              </a:rPr>
              <a:t>-20</a:t>
            </a:r>
            <a:r>
              <a:rPr lang="en-US" altLang="en-US" sz="1700" dirty="0">
                <a:solidFill>
                  <a:srgbClr val="17478F"/>
                </a:solidFill>
                <a:latin typeface="+mn-lt"/>
                <a:ea typeface="MS PGothic" pitchFamily="34" charset="-128"/>
                <a:cs typeface="Georgia" pitchFamily="18" charset="0"/>
              </a:rPr>
              <a:t>23</a:t>
            </a:r>
            <a:endParaRPr lang="ru-RU" altLang="en-US" sz="1700" dirty="0">
              <a:solidFill>
                <a:srgbClr val="17478F"/>
              </a:solidFill>
              <a:latin typeface="+mn-lt"/>
              <a:ea typeface="MS PGothic" pitchFamily="34" charset="-128"/>
              <a:cs typeface="Georgia" pitchFamily="18" charset="0"/>
            </a:endParaRPr>
          </a:p>
          <a:p>
            <a:pPr eaLnBrk="1" hangingPunct="1">
              <a:defRPr/>
            </a:pPr>
            <a:r>
              <a:rPr lang="ru-RU" altLang="en-US" sz="1700" dirty="0">
                <a:solidFill>
                  <a:srgbClr val="17478F"/>
                </a:solidFill>
                <a:latin typeface="+mn-lt"/>
                <a:ea typeface="MS PGothic" pitchFamily="34" charset="-128"/>
                <a:cs typeface="Georgia" pitchFamily="18" charset="0"/>
              </a:rPr>
              <a:t>Президент РИ: </a:t>
            </a:r>
            <a:r>
              <a:rPr lang="bg-BG" altLang="en-US" sz="1700" dirty="0">
                <a:solidFill>
                  <a:srgbClr val="17478F"/>
                </a:solidFill>
                <a:latin typeface="+mn-lt"/>
                <a:ea typeface="MS PGothic" pitchFamily="34" charset="-128"/>
                <a:cs typeface="Georgia" pitchFamily="18" charset="0"/>
              </a:rPr>
              <a:t>Дженифър</a:t>
            </a:r>
            <a:r>
              <a:rPr lang="bg-BG" altLang="en-US" sz="1700" baseline="0" dirty="0">
                <a:solidFill>
                  <a:srgbClr val="17478F"/>
                </a:solidFill>
                <a:latin typeface="+mn-lt"/>
                <a:ea typeface="MS PGothic" pitchFamily="34" charset="-128"/>
                <a:cs typeface="Georgia" pitchFamily="18" charset="0"/>
              </a:rPr>
              <a:t> Джоунс</a:t>
            </a:r>
            <a:endParaRPr lang="ru-RU" altLang="en-US" sz="1700" dirty="0">
              <a:solidFill>
                <a:srgbClr val="17478F"/>
              </a:solidFill>
              <a:latin typeface="+mn-lt"/>
              <a:ea typeface="MS PGothic" pitchFamily="34" charset="-128"/>
              <a:cs typeface="Georgia" pitchFamily="18" charset="0"/>
            </a:endParaRPr>
          </a:p>
          <a:p>
            <a:pPr eaLnBrk="1" hangingPunct="1">
              <a:defRPr/>
            </a:pPr>
            <a:r>
              <a:rPr lang="ru-RU" altLang="en-US" sz="1700" dirty="0">
                <a:solidFill>
                  <a:srgbClr val="17478F"/>
                </a:solidFill>
                <a:latin typeface="+mn-lt"/>
                <a:ea typeface="MS PGothic" pitchFamily="34" charset="-128"/>
                <a:cs typeface="Georgia" pitchFamily="18" charset="0"/>
              </a:rPr>
              <a:t>ДГ:   </a:t>
            </a:r>
            <a:r>
              <a:rPr lang="ru-RU" altLang="en-US" sz="1700" kern="1200" dirty="0">
                <a:solidFill>
                  <a:srgbClr val="17478F"/>
                </a:solidFill>
                <a:latin typeface="+mn-lt"/>
                <a:ea typeface="MS PGothic" pitchFamily="34" charset="-128"/>
                <a:cs typeface="Georgia" pitchFamily="18" charset="0"/>
              </a:rPr>
              <a:t>Виолина Костова</a:t>
            </a:r>
          </a:p>
          <a:p>
            <a:pPr eaLnBrk="1" hangingPunct="1">
              <a:defRPr/>
            </a:pPr>
            <a:r>
              <a:rPr lang="ru-RU" altLang="en-US" sz="1700" dirty="0">
                <a:solidFill>
                  <a:srgbClr val="17478F"/>
                </a:solidFill>
                <a:latin typeface="+mn-lt"/>
                <a:ea typeface="MS PGothic" pitchFamily="34" charset="-128"/>
                <a:cs typeface="Georgia" pitchFamily="18" charset="0"/>
              </a:rPr>
              <a:t>ДГЕ: Христо Михайловски</a:t>
            </a:r>
          </a:p>
          <a:p>
            <a:pPr eaLnBrk="1" hangingPunct="1">
              <a:defRPr/>
            </a:pPr>
            <a:r>
              <a:rPr lang="ru-RU" altLang="en-US" sz="1700" dirty="0">
                <a:solidFill>
                  <a:srgbClr val="17478F"/>
                </a:solidFill>
                <a:latin typeface="+mn-lt"/>
                <a:ea typeface="MS PGothic" pitchFamily="34" charset="-128"/>
                <a:cs typeface="Georgia" pitchFamily="18" charset="0"/>
              </a:rPr>
              <a:t>Дистрикт 2482 - България</a:t>
            </a:r>
            <a:endParaRPr lang="en-US" altLang="en-US" sz="1700" dirty="0">
              <a:solidFill>
                <a:srgbClr val="17478F"/>
              </a:solidFill>
              <a:latin typeface="+mn-lt"/>
              <a:ea typeface="MS PGothic" pitchFamily="34" charset="-128"/>
              <a:cs typeface="Georgia" pitchFamily="18" charset="0"/>
            </a:endParaRPr>
          </a:p>
        </p:txBody>
      </p:sp>
      <p:pic>
        <p:nvPicPr>
          <p:cNvPr id="20" name="Picture 19"/>
          <p:cNvPicPr>
            <a:picLocks noChangeAspect="1"/>
          </p:cNvPicPr>
          <p:nvPr userDrawn="1"/>
        </p:nvPicPr>
        <p:blipFill>
          <a:blip r:embed="rId2"/>
          <a:stretch>
            <a:fillRect/>
          </a:stretch>
        </p:blipFill>
        <p:spPr>
          <a:xfrm>
            <a:off x="452834" y="448485"/>
            <a:ext cx="2880000" cy="1320302"/>
          </a:xfrm>
          <a:prstGeom prst="rect">
            <a:avLst/>
          </a:prstGeom>
        </p:spPr>
      </p:pic>
      <p:pic>
        <p:nvPicPr>
          <p:cNvPr id="2" name="Picture 1"/>
          <p:cNvPicPr>
            <a:picLocks noChangeAspect="1"/>
          </p:cNvPicPr>
          <p:nvPr userDrawn="1"/>
        </p:nvPicPr>
        <p:blipFill>
          <a:blip r:embed="rId3"/>
          <a:stretch>
            <a:fillRect/>
          </a:stretch>
        </p:blipFill>
        <p:spPr>
          <a:xfrm>
            <a:off x="8624704" y="448485"/>
            <a:ext cx="3155554" cy="1321200"/>
          </a:xfrm>
          <a:prstGeom prst="rect">
            <a:avLst/>
          </a:prstGeom>
        </p:spPr>
      </p:pic>
      <p:pic>
        <p:nvPicPr>
          <p:cNvPr id="3" name="Picture 2"/>
          <p:cNvPicPr>
            <a:picLocks noChangeAspect="1"/>
          </p:cNvPicPr>
          <p:nvPr userDrawn="1"/>
        </p:nvPicPr>
        <p:blipFill>
          <a:blip r:embed="rId4"/>
          <a:stretch>
            <a:fillRect/>
          </a:stretch>
        </p:blipFill>
        <p:spPr>
          <a:xfrm>
            <a:off x="9538391" y="5733303"/>
            <a:ext cx="2160000" cy="821685"/>
          </a:xfrm>
          <a:prstGeom prst="rect">
            <a:avLst/>
          </a:prstGeom>
        </p:spPr>
      </p:pic>
    </p:spTree>
    <p:extLst>
      <p:ext uri="{BB962C8B-B14F-4D97-AF65-F5344CB8AC3E}">
        <p14:creationId xmlns:p14="http://schemas.microsoft.com/office/powerpoint/2010/main" val="376084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3" name="Picture Placeholder 6"/>
          <p:cNvSpPr>
            <a:spLocks noGrp="1"/>
          </p:cNvSpPr>
          <p:nvPr>
            <p:ph type="pic" sz="quarter" idx="12" hasCustomPrompt="1"/>
          </p:nvPr>
        </p:nvSpPr>
        <p:spPr>
          <a:xfrm>
            <a:off x="861465" y="559160"/>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5" name="Subtitle 2"/>
          <p:cNvSpPr>
            <a:spLocks noGrp="1"/>
          </p:cNvSpPr>
          <p:nvPr>
            <p:ph type="subTitle" idx="1" hasCustomPrompt="1"/>
          </p:nvPr>
        </p:nvSpPr>
        <p:spPr>
          <a:xfrm>
            <a:off x="623260" y="4992848"/>
            <a:ext cx="4500000" cy="553998"/>
          </a:xfrm>
          <a:prstGeom prst="rect">
            <a:avLst/>
          </a:prstGeom>
        </p:spPr>
        <p:txBody>
          <a:bodyPr wrap="square">
            <a:spAutoFit/>
          </a:bodyPr>
          <a:lstStyle>
            <a:lvl1pPr marL="0" indent="0" algn="ctr">
              <a:lnSpc>
                <a:spcPts val="36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6" name="Picture Placeholder 6"/>
          <p:cNvSpPr>
            <a:spLocks noGrp="1"/>
          </p:cNvSpPr>
          <p:nvPr>
            <p:ph type="pic" sz="quarter" idx="13" hasCustomPrompt="1"/>
          </p:nvPr>
        </p:nvSpPr>
        <p:spPr>
          <a:xfrm>
            <a:off x="6715419" y="559160"/>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ext Placeholder 3"/>
          <p:cNvSpPr>
            <a:spLocks noGrp="1"/>
          </p:cNvSpPr>
          <p:nvPr>
            <p:ph type="body" sz="quarter" idx="14"/>
          </p:nvPr>
        </p:nvSpPr>
        <p:spPr>
          <a:xfrm>
            <a:off x="6470525" y="4992848"/>
            <a:ext cx="4500000" cy="553998"/>
          </a:xfrm>
          <a:prstGeom prst="rect">
            <a:avLst/>
          </a:prstGeom>
        </p:spPr>
        <p:txBody>
          <a:bodyPr wrap="square">
            <a:spAutoFit/>
          </a:bodyPr>
          <a:lstStyle>
            <a:lvl1pPr marL="0" indent="0" algn="ctr">
              <a:lnSpc>
                <a:spcPts val="3600"/>
              </a:lnSpc>
              <a:spcBef>
                <a:spcPts val="0"/>
              </a:spcBef>
              <a:buNone/>
              <a:defRPr lang="bg-BG"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42722904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1921296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4152892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9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9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9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0414455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9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9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0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1600841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0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0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04"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142311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06"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07"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696090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0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19349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14"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5"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6"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7"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8"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19"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0465426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4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24"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422789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12998" y="0"/>
            <a:ext cx="12192000" cy="6858000"/>
          </a:xfrm>
          <a:prstGeom prst="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8" name="Picture 7"/>
          <p:cNvPicPr>
            <a:picLocks noChangeAspect="1"/>
          </p:cNvPicPr>
          <p:nvPr userDrawn="1"/>
        </p:nvPicPr>
        <p:blipFill>
          <a:blip r:embed="rId2"/>
          <a:stretch>
            <a:fillRect/>
          </a:stretch>
        </p:blipFill>
        <p:spPr>
          <a:xfrm>
            <a:off x="561135" y="-63365"/>
            <a:ext cx="1407885" cy="3449882"/>
          </a:xfrm>
          <a:prstGeom prst="rect">
            <a:avLst/>
          </a:prstGeom>
          <a:effectLst>
            <a:reflection stA="85000" dist="50800" dir="5400000" sy="-100000" algn="bl" rotWithShape="0"/>
          </a:effectLst>
        </p:spPr>
      </p:pic>
      <p:sp>
        <p:nvSpPr>
          <p:cNvPr id="9" name="Title 1"/>
          <p:cNvSpPr txBox="1">
            <a:spLocks/>
          </p:cNvSpPr>
          <p:nvPr userDrawn="1"/>
        </p:nvSpPr>
        <p:spPr>
          <a:xfrm>
            <a:off x="2507820" y="657378"/>
            <a:ext cx="9132382" cy="667683"/>
          </a:xfrm>
          <a:prstGeom prst="rect">
            <a:avLst/>
          </a:prstGeom>
        </p:spPr>
        <p:txBody>
          <a:bodyPr wrap="square" anchor="t" anchorCtr="0">
            <a:spAutoFit/>
          </a:bodyPr>
          <a:lstStyle>
            <a:lvl1pPr algn="ctr" defTabSz="914400" rtl="0" eaLnBrk="1" latinLnBrk="0" hangingPunct="1">
              <a:lnSpc>
                <a:spcPts val="4600"/>
              </a:lnSpc>
              <a:spcBef>
                <a:spcPts val="1200"/>
              </a:spcBef>
              <a:buNone/>
              <a:defRPr lang="id-ID" sz="32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pPr>
              <a:lnSpc>
                <a:spcPts val="4800"/>
              </a:lnSpc>
              <a:spcBef>
                <a:spcPts val="600"/>
              </a:spcBef>
            </a:pPr>
            <a:r>
              <a:rPr lang="bg-BG" sz="3500" dirty="0"/>
              <a:t>2022-23  ПРЕДСТОЯЩИ СЪБИТИЯ</a:t>
            </a:r>
          </a:p>
        </p:txBody>
      </p:sp>
    </p:spTree>
    <p:extLst>
      <p:ext uri="{BB962C8B-B14F-4D97-AF65-F5344CB8AC3E}">
        <p14:creationId xmlns:p14="http://schemas.microsoft.com/office/powerpoint/2010/main" val="3601404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2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0751157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2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2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4245624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32870897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1"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30411377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3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3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3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879580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3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3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39"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6350557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4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4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4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41290447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4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4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60434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4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4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1"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930780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53"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4"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5"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6"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7"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58"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414433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0" name="Rectangle 19"/>
          <p:cNvSpPr/>
          <p:nvPr userDrawn="1"/>
        </p:nvSpPr>
        <p:spPr>
          <a:xfrm>
            <a:off x="-1" y="-17817"/>
            <a:ext cx="12192001" cy="1722110"/>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Light" panose="020F0502020204030203" pitchFamily="34" charset="0"/>
              <a:ea typeface="Lato Light" panose="020F0502020204030203" pitchFamily="34" charset="0"/>
              <a:cs typeface="Lato Light" panose="020F0502020204030203" pitchFamily="34" charset="0"/>
            </a:endParaRPr>
          </a:p>
        </p:txBody>
      </p:sp>
      <p:grpSp>
        <p:nvGrpSpPr>
          <p:cNvPr id="4" name="Group 3"/>
          <p:cNvGrpSpPr/>
          <p:nvPr userDrawn="1"/>
        </p:nvGrpSpPr>
        <p:grpSpPr>
          <a:xfrm rot="16200000">
            <a:off x="6691276" y="244838"/>
            <a:ext cx="4364996" cy="6088324"/>
            <a:chOff x="5865781" y="280516"/>
            <a:chExt cx="2880079" cy="4241722"/>
          </a:xfrm>
        </p:grpSpPr>
        <p:sp>
          <p:nvSpPr>
            <p:cNvPr id="5" name="Freeform 4"/>
            <p:cNvSpPr>
              <a:spLocks noEditPoints="1"/>
            </p:cNvSpPr>
            <p:nvPr/>
          </p:nvSpPr>
          <p:spPr bwMode="auto">
            <a:xfrm>
              <a:off x="5865781" y="280516"/>
              <a:ext cx="2880079" cy="4241722"/>
            </a:xfrm>
            <a:custGeom>
              <a:avLst/>
              <a:gdLst>
                <a:gd name="T0" fmla="*/ 1156 w 1156"/>
                <a:gd name="T1" fmla="*/ 87 h 1703"/>
                <a:gd name="T2" fmla="*/ 1068 w 1156"/>
                <a:gd name="T3" fmla="*/ 0 h 1703"/>
                <a:gd name="T4" fmla="*/ 88 w 1156"/>
                <a:gd name="T5" fmla="*/ 0 h 1703"/>
                <a:gd name="T6" fmla="*/ 26 w 1156"/>
                <a:gd name="T7" fmla="*/ 26 h 1703"/>
                <a:gd name="T8" fmla="*/ 1 w 1156"/>
                <a:gd name="T9" fmla="*/ 87 h 1703"/>
                <a:gd name="T10" fmla="*/ 0 w 1156"/>
                <a:gd name="T11" fmla="*/ 1616 h 1703"/>
                <a:gd name="T12" fmla="*/ 87 w 1156"/>
                <a:gd name="T13" fmla="*/ 1703 h 1703"/>
                <a:gd name="T14" fmla="*/ 1068 w 1156"/>
                <a:gd name="T15" fmla="*/ 1703 h 1703"/>
                <a:gd name="T16" fmla="*/ 1129 w 1156"/>
                <a:gd name="T17" fmla="*/ 1678 h 1703"/>
                <a:gd name="T18" fmla="*/ 1155 w 1156"/>
                <a:gd name="T19" fmla="*/ 1616 h 1703"/>
                <a:gd name="T20" fmla="*/ 1156 w 1156"/>
                <a:gd name="T21" fmla="*/ 87 h 1703"/>
                <a:gd name="T22" fmla="*/ 89 w 1156"/>
                <a:gd name="T23" fmla="*/ 1689 h 1703"/>
                <a:gd name="T24" fmla="*/ 89 w 1156"/>
                <a:gd name="T25" fmla="*/ 1689 h 1703"/>
                <a:gd name="T26" fmla="*/ 89 w 1156"/>
                <a:gd name="T27" fmla="*/ 1689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6" h="1703">
                  <a:moveTo>
                    <a:pt x="1156" y="87"/>
                  </a:moveTo>
                  <a:cubicBezTo>
                    <a:pt x="1156" y="40"/>
                    <a:pt x="1117" y="1"/>
                    <a:pt x="1068" y="0"/>
                  </a:cubicBezTo>
                  <a:cubicBezTo>
                    <a:pt x="88" y="0"/>
                    <a:pt x="88" y="0"/>
                    <a:pt x="88" y="0"/>
                  </a:cubicBezTo>
                  <a:cubicBezTo>
                    <a:pt x="65" y="0"/>
                    <a:pt x="43" y="9"/>
                    <a:pt x="26" y="26"/>
                  </a:cubicBezTo>
                  <a:cubicBezTo>
                    <a:pt x="10" y="42"/>
                    <a:pt x="1" y="64"/>
                    <a:pt x="1" y="87"/>
                  </a:cubicBezTo>
                  <a:cubicBezTo>
                    <a:pt x="0" y="1616"/>
                    <a:pt x="0" y="1616"/>
                    <a:pt x="0" y="1616"/>
                  </a:cubicBezTo>
                  <a:cubicBezTo>
                    <a:pt x="0" y="1664"/>
                    <a:pt x="39" y="1703"/>
                    <a:pt x="87" y="1703"/>
                  </a:cubicBezTo>
                  <a:cubicBezTo>
                    <a:pt x="1068" y="1703"/>
                    <a:pt x="1068" y="1703"/>
                    <a:pt x="1068" y="1703"/>
                  </a:cubicBezTo>
                  <a:cubicBezTo>
                    <a:pt x="1091" y="1703"/>
                    <a:pt x="1113" y="1694"/>
                    <a:pt x="1129" y="1678"/>
                  </a:cubicBezTo>
                  <a:cubicBezTo>
                    <a:pt x="1146" y="1661"/>
                    <a:pt x="1155" y="1639"/>
                    <a:pt x="1155" y="1616"/>
                  </a:cubicBezTo>
                  <a:cubicBezTo>
                    <a:pt x="1156" y="87"/>
                    <a:pt x="1156" y="87"/>
                    <a:pt x="1156" y="87"/>
                  </a:cubicBezTo>
                  <a:moveTo>
                    <a:pt x="89" y="1689"/>
                  </a:moveTo>
                  <a:cubicBezTo>
                    <a:pt x="89" y="1689"/>
                    <a:pt x="89" y="1689"/>
                    <a:pt x="89" y="1689"/>
                  </a:cubicBezTo>
                  <a:cubicBezTo>
                    <a:pt x="89" y="1689"/>
                    <a:pt x="89" y="1689"/>
                    <a:pt x="89" y="1689"/>
                  </a:cubicBezTo>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6" name="Group 5"/>
            <p:cNvGrpSpPr/>
            <p:nvPr/>
          </p:nvGrpSpPr>
          <p:grpSpPr>
            <a:xfrm>
              <a:off x="5889406" y="297697"/>
              <a:ext cx="2824239" cy="4192324"/>
              <a:chOff x="5889406" y="297697"/>
              <a:chExt cx="2824239" cy="4192324"/>
            </a:xfrm>
          </p:grpSpPr>
          <p:sp>
            <p:nvSpPr>
              <p:cNvPr id="8" name="Freeform 7"/>
              <p:cNvSpPr>
                <a:spLocks/>
              </p:cNvSpPr>
              <p:nvPr/>
            </p:nvSpPr>
            <p:spPr bwMode="auto">
              <a:xfrm>
                <a:off x="5889406" y="297697"/>
                <a:ext cx="2824239" cy="4192324"/>
              </a:xfrm>
              <a:custGeom>
                <a:avLst/>
                <a:gdLst>
                  <a:gd name="T0" fmla="*/ 1053 w 1133"/>
                  <a:gd name="T1" fmla="*/ 0 h 1683"/>
                  <a:gd name="T2" fmla="*/ 81 w 1133"/>
                  <a:gd name="T3" fmla="*/ 0 h 1683"/>
                  <a:gd name="T4" fmla="*/ 1 w 1133"/>
                  <a:gd name="T5" fmla="*/ 80 h 1683"/>
                  <a:gd name="T6" fmla="*/ 0 w 1133"/>
                  <a:gd name="T7" fmla="*/ 1602 h 1683"/>
                  <a:gd name="T8" fmla="*/ 80 w 1133"/>
                  <a:gd name="T9" fmla="*/ 1682 h 1683"/>
                  <a:gd name="T10" fmla="*/ 1052 w 1133"/>
                  <a:gd name="T11" fmla="*/ 1683 h 1683"/>
                  <a:gd name="T12" fmla="*/ 1132 w 1133"/>
                  <a:gd name="T13" fmla="*/ 1603 h 1683"/>
                  <a:gd name="T14" fmla="*/ 1133 w 1133"/>
                  <a:gd name="T15" fmla="*/ 80 h 1683"/>
                  <a:gd name="T16" fmla="*/ 1053 w 1133"/>
                  <a:gd name="T17"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1683">
                    <a:moveTo>
                      <a:pt x="1053" y="0"/>
                    </a:moveTo>
                    <a:cubicBezTo>
                      <a:pt x="81" y="0"/>
                      <a:pt x="81" y="0"/>
                      <a:pt x="81" y="0"/>
                    </a:cubicBezTo>
                    <a:cubicBezTo>
                      <a:pt x="37" y="0"/>
                      <a:pt x="1" y="36"/>
                      <a:pt x="1" y="80"/>
                    </a:cubicBezTo>
                    <a:cubicBezTo>
                      <a:pt x="0" y="1602"/>
                      <a:pt x="0" y="1602"/>
                      <a:pt x="0" y="1602"/>
                    </a:cubicBezTo>
                    <a:cubicBezTo>
                      <a:pt x="0" y="1646"/>
                      <a:pt x="36" y="1682"/>
                      <a:pt x="80" y="1682"/>
                    </a:cubicBezTo>
                    <a:cubicBezTo>
                      <a:pt x="1052" y="1683"/>
                      <a:pt x="1052" y="1683"/>
                      <a:pt x="1052" y="1683"/>
                    </a:cubicBezTo>
                    <a:cubicBezTo>
                      <a:pt x="1096" y="1683"/>
                      <a:pt x="1132" y="1647"/>
                      <a:pt x="1132" y="1603"/>
                    </a:cubicBezTo>
                    <a:cubicBezTo>
                      <a:pt x="1133" y="80"/>
                      <a:pt x="1133" y="80"/>
                      <a:pt x="1133" y="80"/>
                    </a:cubicBezTo>
                    <a:cubicBezTo>
                      <a:pt x="1133" y="36"/>
                      <a:pt x="1097" y="0"/>
                      <a:pt x="1053" y="0"/>
                    </a:cubicBezTo>
                  </a:path>
                </a:pathLst>
              </a:cu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path path="circle">
                  <a:fillToRect l="50000" t="50000" r="50000" b="50000"/>
                </a:path>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9" name="Group 8"/>
              <p:cNvGrpSpPr/>
              <p:nvPr/>
            </p:nvGrpSpPr>
            <p:grpSpPr>
              <a:xfrm>
                <a:off x="7180936" y="4151442"/>
                <a:ext cx="241178" cy="241176"/>
                <a:chOff x="4416669" y="4738689"/>
                <a:chExt cx="298444" cy="298442"/>
              </a:xfrm>
            </p:grpSpPr>
            <p:sp>
              <p:nvSpPr>
                <p:cNvPr id="17" name="Freeform 16"/>
                <p:cNvSpPr>
                  <a:spLocks/>
                </p:cNvSpPr>
                <p:nvPr/>
              </p:nvSpPr>
              <p:spPr bwMode="auto">
                <a:xfrm>
                  <a:off x="4416669" y="4738689"/>
                  <a:ext cx="298444" cy="298442"/>
                </a:xfrm>
                <a:custGeom>
                  <a:avLst/>
                  <a:gdLst>
                    <a:gd name="T0" fmla="*/ 92 w 92"/>
                    <a:gd name="T1" fmla="*/ 46 h 93"/>
                    <a:gd name="T2" fmla="*/ 46 w 92"/>
                    <a:gd name="T3" fmla="*/ 93 h 93"/>
                    <a:gd name="T4" fmla="*/ 0 w 92"/>
                    <a:gd name="T5" fmla="*/ 46 h 93"/>
                    <a:gd name="T6" fmla="*/ 46 w 92"/>
                    <a:gd name="T7" fmla="*/ 0 h 93"/>
                    <a:gd name="T8" fmla="*/ 92 w 92"/>
                    <a:gd name="T9" fmla="*/ 46 h 93"/>
                  </a:gdLst>
                  <a:ahLst/>
                  <a:cxnLst>
                    <a:cxn ang="0">
                      <a:pos x="T0" y="T1"/>
                    </a:cxn>
                    <a:cxn ang="0">
                      <a:pos x="T2" y="T3"/>
                    </a:cxn>
                    <a:cxn ang="0">
                      <a:pos x="T4" y="T5"/>
                    </a:cxn>
                    <a:cxn ang="0">
                      <a:pos x="T6" y="T7"/>
                    </a:cxn>
                    <a:cxn ang="0">
                      <a:pos x="T8" y="T9"/>
                    </a:cxn>
                  </a:cxnLst>
                  <a:rect l="0" t="0" r="r" b="b"/>
                  <a:pathLst>
                    <a:path w="92" h="93">
                      <a:moveTo>
                        <a:pt x="92" y="46"/>
                      </a:moveTo>
                      <a:cubicBezTo>
                        <a:pt x="92" y="72"/>
                        <a:pt x="72" y="93"/>
                        <a:pt x="46" y="93"/>
                      </a:cubicBezTo>
                      <a:cubicBezTo>
                        <a:pt x="21" y="92"/>
                        <a:pt x="0" y="72"/>
                        <a:pt x="0" y="46"/>
                      </a:cubicBezTo>
                      <a:cubicBezTo>
                        <a:pt x="0" y="21"/>
                        <a:pt x="21" y="0"/>
                        <a:pt x="46" y="0"/>
                      </a:cubicBezTo>
                      <a:cubicBezTo>
                        <a:pt x="72" y="0"/>
                        <a:pt x="92" y="21"/>
                        <a:pt x="92" y="46"/>
                      </a:cubicBezTo>
                      <a:close/>
                    </a:path>
                  </a:pathLst>
                </a:custGeom>
                <a:gradFill flip="none" rotWithShape="1">
                  <a:gsLst>
                    <a:gs pos="0">
                      <a:srgbClr val="E0E0E0">
                        <a:shade val="30000"/>
                        <a:satMod val="115000"/>
                      </a:srgbClr>
                    </a:gs>
                    <a:gs pos="50000">
                      <a:srgbClr val="E0E0E0">
                        <a:shade val="67500"/>
                        <a:satMod val="115000"/>
                      </a:srgbClr>
                    </a:gs>
                    <a:gs pos="100000">
                      <a:srgbClr val="E0E0E0">
                        <a:shade val="100000"/>
                        <a:satMod val="115000"/>
                      </a:srgbClr>
                    </a:gs>
                  </a:gsLst>
                  <a:lin ang="16200000" scaled="1"/>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17"/>
                <p:cNvSpPr>
                  <a:spLocks/>
                </p:cNvSpPr>
                <p:nvPr/>
              </p:nvSpPr>
              <p:spPr bwMode="auto">
                <a:xfrm>
                  <a:off x="4431679" y="4756354"/>
                  <a:ext cx="265767" cy="265767"/>
                </a:xfrm>
                <a:custGeom>
                  <a:avLst/>
                  <a:gdLst>
                    <a:gd name="T0" fmla="*/ 86 w 86"/>
                    <a:gd name="T1" fmla="*/ 43 h 86"/>
                    <a:gd name="T2" fmla="*/ 43 w 86"/>
                    <a:gd name="T3" fmla="*/ 86 h 86"/>
                    <a:gd name="T4" fmla="*/ 0 w 86"/>
                    <a:gd name="T5" fmla="*/ 43 h 86"/>
                    <a:gd name="T6" fmla="*/ 43 w 86"/>
                    <a:gd name="T7" fmla="*/ 0 h 86"/>
                    <a:gd name="T8" fmla="*/ 86 w 86"/>
                    <a:gd name="T9" fmla="*/ 43 h 86"/>
                  </a:gdLst>
                  <a:ahLst/>
                  <a:cxnLst>
                    <a:cxn ang="0">
                      <a:pos x="T0" y="T1"/>
                    </a:cxn>
                    <a:cxn ang="0">
                      <a:pos x="T2" y="T3"/>
                    </a:cxn>
                    <a:cxn ang="0">
                      <a:pos x="T4" y="T5"/>
                    </a:cxn>
                    <a:cxn ang="0">
                      <a:pos x="T6" y="T7"/>
                    </a:cxn>
                    <a:cxn ang="0">
                      <a:pos x="T8" y="T9"/>
                    </a:cxn>
                  </a:cxnLst>
                  <a:rect l="0" t="0" r="r" b="b"/>
                  <a:pathLst>
                    <a:path w="86" h="86">
                      <a:moveTo>
                        <a:pt x="86" y="43"/>
                      </a:moveTo>
                      <a:cubicBezTo>
                        <a:pt x="86" y="67"/>
                        <a:pt x="67" y="86"/>
                        <a:pt x="43" y="86"/>
                      </a:cubicBezTo>
                      <a:cubicBezTo>
                        <a:pt x="19" y="86"/>
                        <a:pt x="0" y="67"/>
                        <a:pt x="0" y="43"/>
                      </a:cubicBezTo>
                      <a:cubicBezTo>
                        <a:pt x="0" y="19"/>
                        <a:pt x="20" y="0"/>
                        <a:pt x="43" y="0"/>
                      </a:cubicBezTo>
                      <a:cubicBezTo>
                        <a:pt x="67" y="0"/>
                        <a:pt x="86" y="19"/>
                        <a:pt x="86" y="43"/>
                      </a:cubicBezTo>
                      <a:close/>
                    </a:path>
                  </a:pathLst>
                </a:cu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5400000" scaled="1"/>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18"/>
                <p:cNvSpPr>
                  <a:spLocks noEditPoints="1"/>
                </p:cNvSpPr>
                <p:nvPr/>
              </p:nvSpPr>
              <p:spPr bwMode="auto">
                <a:xfrm>
                  <a:off x="4511409" y="4838743"/>
                  <a:ext cx="100991" cy="100991"/>
                </a:xfrm>
                <a:custGeom>
                  <a:avLst/>
                  <a:gdLst>
                    <a:gd name="T0" fmla="*/ 26 w 32"/>
                    <a:gd name="T1" fmla="*/ 32 h 32"/>
                    <a:gd name="T2" fmla="*/ 7 w 32"/>
                    <a:gd name="T3" fmla="*/ 32 h 32"/>
                    <a:gd name="T4" fmla="*/ 0 w 32"/>
                    <a:gd name="T5" fmla="*/ 26 h 32"/>
                    <a:gd name="T6" fmla="*/ 0 w 32"/>
                    <a:gd name="T7" fmla="*/ 7 h 32"/>
                    <a:gd name="T8" fmla="*/ 7 w 32"/>
                    <a:gd name="T9" fmla="*/ 0 h 32"/>
                    <a:gd name="T10" fmla="*/ 26 w 32"/>
                    <a:gd name="T11" fmla="*/ 0 h 32"/>
                    <a:gd name="T12" fmla="*/ 32 w 32"/>
                    <a:gd name="T13" fmla="*/ 7 h 32"/>
                    <a:gd name="T14" fmla="*/ 32 w 32"/>
                    <a:gd name="T15" fmla="*/ 26 h 32"/>
                    <a:gd name="T16" fmla="*/ 26 w 32"/>
                    <a:gd name="T17" fmla="*/ 32 h 32"/>
                    <a:gd name="T18" fmla="*/ 7 w 32"/>
                    <a:gd name="T19" fmla="*/ 2 h 32"/>
                    <a:gd name="T20" fmla="*/ 2 w 32"/>
                    <a:gd name="T21" fmla="*/ 7 h 32"/>
                    <a:gd name="T22" fmla="*/ 2 w 32"/>
                    <a:gd name="T23" fmla="*/ 26 h 32"/>
                    <a:gd name="T24" fmla="*/ 7 w 32"/>
                    <a:gd name="T25" fmla="*/ 31 h 32"/>
                    <a:gd name="T26" fmla="*/ 26 w 32"/>
                    <a:gd name="T27" fmla="*/ 31 h 32"/>
                    <a:gd name="T28" fmla="*/ 31 w 32"/>
                    <a:gd name="T29" fmla="*/ 26 h 32"/>
                    <a:gd name="T30" fmla="*/ 31 w 32"/>
                    <a:gd name="T31" fmla="*/ 7 h 32"/>
                    <a:gd name="T32" fmla="*/ 26 w 32"/>
                    <a:gd name="T33" fmla="*/ 2 h 32"/>
                    <a:gd name="T34" fmla="*/ 7 w 32"/>
                    <a:gd name="T35"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2">
                      <a:moveTo>
                        <a:pt x="26" y="32"/>
                      </a:moveTo>
                      <a:cubicBezTo>
                        <a:pt x="7" y="32"/>
                        <a:pt x="7" y="32"/>
                        <a:pt x="7" y="32"/>
                      </a:cubicBezTo>
                      <a:cubicBezTo>
                        <a:pt x="3" y="32"/>
                        <a:pt x="0" y="29"/>
                        <a:pt x="0" y="26"/>
                      </a:cubicBezTo>
                      <a:cubicBezTo>
                        <a:pt x="0" y="7"/>
                        <a:pt x="0" y="7"/>
                        <a:pt x="0" y="7"/>
                      </a:cubicBezTo>
                      <a:cubicBezTo>
                        <a:pt x="0" y="3"/>
                        <a:pt x="3" y="0"/>
                        <a:pt x="7" y="0"/>
                      </a:cubicBezTo>
                      <a:cubicBezTo>
                        <a:pt x="26" y="0"/>
                        <a:pt x="26" y="0"/>
                        <a:pt x="26" y="0"/>
                      </a:cubicBezTo>
                      <a:cubicBezTo>
                        <a:pt x="30" y="0"/>
                        <a:pt x="32" y="3"/>
                        <a:pt x="32" y="7"/>
                      </a:cubicBezTo>
                      <a:cubicBezTo>
                        <a:pt x="32" y="26"/>
                        <a:pt x="32" y="26"/>
                        <a:pt x="32" y="26"/>
                      </a:cubicBezTo>
                      <a:cubicBezTo>
                        <a:pt x="32" y="30"/>
                        <a:pt x="30" y="32"/>
                        <a:pt x="26" y="32"/>
                      </a:cubicBezTo>
                      <a:close/>
                      <a:moveTo>
                        <a:pt x="7" y="2"/>
                      </a:moveTo>
                      <a:cubicBezTo>
                        <a:pt x="4" y="2"/>
                        <a:pt x="2" y="4"/>
                        <a:pt x="2" y="7"/>
                      </a:cubicBezTo>
                      <a:cubicBezTo>
                        <a:pt x="2" y="26"/>
                        <a:pt x="2" y="26"/>
                        <a:pt x="2" y="26"/>
                      </a:cubicBezTo>
                      <a:cubicBezTo>
                        <a:pt x="2" y="29"/>
                        <a:pt x="4" y="31"/>
                        <a:pt x="7" y="31"/>
                      </a:cubicBezTo>
                      <a:cubicBezTo>
                        <a:pt x="26" y="31"/>
                        <a:pt x="26" y="31"/>
                        <a:pt x="26" y="31"/>
                      </a:cubicBezTo>
                      <a:cubicBezTo>
                        <a:pt x="29" y="31"/>
                        <a:pt x="31" y="29"/>
                        <a:pt x="31" y="26"/>
                      </a:cubicBezTo>
                      <a:cubicBezTo>
                        <a:pt x="31" y="7"/>
                        <a:pt x="31" y="7"/>
                        <a:pt x="31" y="7"/>
                      </a:cubicBezTo>
                      <a:cubicBezTo>
                        <a:pt x="31" y="4"/>
                        <a:pt x="29" y="2"/>
                        <a:pt x="26" y="2"/>
                      </a:cubicBezTo>
                      <a:lnTo>
                        <a:pt x="7" y="2"/>
                      </a:lnTo>
                      <a:close/>
                    </a:path>
                  </a:pathLst>
                </a:custGeom>
                <a:solidFill>
                  <a:srgbClr val="8E8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10" name="Group 9"/>
              <p:cNvGrpSpPr/>
              <p:nvPr/>
            </p:nvGrpSpPr>
            <p:grpSpPr>
              <a:xfrm>
                <a:off x="7203803" y="483671"/>
                <a:ext cx="136187" cy="74777"/>
                <a:chOff x="4444966" y="200025"/>
                <a:chExt cx="168524" cy="92532"/>
              </a:xfrm>
            </p:grpSpPr>
            <p:sp>
              <p:nvSpPr>
                <p:cNvPr id="11" name="Oval 18"/>
                <p:cNvSpPr>
                  <a:spLocks noChangeArrowheads="1"/>
                </p:cNvSpPr>
                <p:nvPr/>
              </p:nvSpPr>
              <p:spPr bwMode="auto">
                <a:xfrm>
                  <a:off x="4444966" y="233001"/>
                  <a:ext cx="34551" cy="34551"/>
                </a:xfrm>
                <a:prstGeom prst="ellipse">
                  <a:avLst/>
                </a:prstGeom>
                <a:solidFill>
                  <a:srgbClr val="3536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nvGrpSpPr>
                <p:cNvPr id="12" name="Group 11"/>
                <p:cNvGrpSpPr/>
                <p:nvPr/>
              </p:nvGrpSpPr>
              <p:grpSpPr>
                <a:xfrm>
                  <a:off x="4520950" y="200025"/>
                  <a:ext cx="92540" cy="92532"/>
                  <a:chOff x="4520950" y="200025"/>
                  <a:chExt cx="92540" cy="92532"/>
                </a:xfrm>
              </p:grpSpPr>
              <p:sp>
                <p:nvSpPr>
                  <p:cNvPr id="13" name="Oval 15"/>
                  <p:cNvSpPr>
                    <a:spLocks noChangeArrowheads="1"/>
                  </p:cNvSpPr>
                  <p:nvPr/>
                </p:nvSpPr>
                <p:spPr bwMode="auto">
                  <a:xfrm>
                    <a:off x="4553932" y="233003"/>
                    <a:ext cx="26577" cy="26577"/>
                  </a:xfrm>
                  <a:prstGeom prst="ellipse">
                    <a:avLst/>
                  </a:prstGeom>
                </p:spPr>
                <p:txBody>
                  <a:bodyPr vert="horz" wrap="square" lIns="121920" tIns="60960" rIns="121920" bIns="60960" numCol="1" anchor="t" anchorCtr="0" compatLnSpc="1">
                    <a:prstTxWarp prst="textNoShape">
                      <a:avLst/>
                    </a:prstTxWarp>
                  </a:bodyPr>
                  <a:lstStyle/>
                  <a:p>
                    <a:endParaRPr lang="en-US" sz="2400" dirty="0"/>
                  </a:p>
                </p:txBody>
              </p:sp>
              <p:sp>
                <p:nvSpPr>
                  <p:cNvPr id="14" name="Oval 16"/>
                  <p:cNvSpPr>
                    <a:spLocks noChangeArrowheads="1"/>
                  </p:cNvSpPr>
                  <p:nvPr/>
                </p:nvSpPr>
                <p:spPr bwMode="auto">
                  <a:xfrm>
                    <a:off x="4520950" y="200025"/>
                    <a:ext cx="92540" cy="92532"/>
                  </a:xfrm>
                  <a:prstGeom prst="ellipse">
                    <a:avLst/>
                  </a:prstGeom>
                  <a:solidFill>
                    <a:srgbClr val="2A2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5" name="Oval 16"/>
                  <p:cNvSpPr>
                    <a:spLocks noChangeArrowheads="1"/>
                  </p:cNvSpPr>
                  <p:nvPr/>
                </p:nvSpPr>
                <p:spPr bwMode="auto">
                  <a:xfrm>
                    <a:off x="4537268" y="216342"/>
                    <a:ext cx="59904" cy="59899"/>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6" name="Oval 16"/>
                  <p:cNvSpPr>
                    <a:spLocks noChangeArrowheads="1"/>
                  </p:cNvSpPr>
                  <p:nvPr/>
                </p:nvSpPr>
                <p:spPr bwMode="auto">
                  <a:xfrm>
                    <a:off x="4558076" y="237147"/>
                    <a:ext cx="18288" cy="18288"/>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grpSp>
        <p:sp>
          <p:nvSpPr>
            <p:cNvPr id="7" name="Freeform 6"/>
            <p:cNvSpPr>
              <a:spLocks/>
            </p:cNvSpPr>
            <p:nvPr/>
          </p:nvSpPr>
          <p:spPr bwMode="auto">
            <a:xfrm>
              <a:off x="5965195" y="699320"/>
              <a:ext cx="2672660" cy="3354720"/>
            </a:xfrm>
            <a:custGeom>
              <a:avLst/>
              <a:gdLst>
                <a:gd name="T0" fmla="*/ 1077 w 1077"/>
                <a:gd name="T1" fmla="*/ 1348 h 1353"/>
                <a:gd name="T2" fmla="*/ 1071 w 1077"/>
                <a:gd name="T3" fmla="*/ 1353 h 1353"/>
                <a:gd name="T4" fmla="*/ 6 w 1077"/>
                <a:gd name="T5" fmla="*/ 1353 h 1353"/>
                <a:gd name="T6" fmla="*/ 0 w 1077"/>
                <a:gd name="T7" fmla="*/ 1347 h 1353"/>
                <a:gd name="T8" fmla="*/ 1 w 1077"/>
                <a:gd name="T9" fmla="*/ 6 h 1353"/>
                <a:gd name="T10" fmla="*/ 6 w 1077"/>
                <a:gd name="T11" fmla="*/ 0 h 1353"/>
                <a:gd name="T12" fmla="*/ 1072 w 1077"/>
                <a:gd name="T13" fmla="*/ 1 h 1353"/>
                <a:gd name="T14" fmla="*/ 1077 w 1077"/>
                <a:gd name="T15" fmla="*/ 7 h 1353"/>
                <a:gd name="T16" fmla="*/ 1077 w 1077"/>
                <a:gd name="T17" fmla="*/ 134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7" h="1353">
                  <a:moveTo>
                    <a:pt x="1077" y="1348"/>
                  </a:moveTo>
                  <a:cubicBezTo>
                    <a:pt x="1077" y="1351"/>
                    <a:pt x="1074" y="1353"/>
                    <a:pt x="1071" y="1353"/>
                  </a:cubicBezTo>
                  <a:cubicBezTo>
                    <a:pt x="6" y="1353"/>
                    <a:pt x="6" y="1353"/>
                    <a:pt x="6" y="1353"/>
                  </a:cubicBezTo>
                  <a:cubicBezTo>
                    <a:pt x="3" y="1353"/>
                    <a:pt x="0" y="1350"/>
                    <a:pt x="0" y="1347"/>
                  </a:cubicBezTo>
                  <a:cubicBezTo>
                    <a:pt x="1" y="6"/>
                    <a:pt x="1" y="6"/>
                    <a:pt x="1" y="6"/>
                  </a:cubicBezTo>
                  <a:cubicBezTo>
                    <a:pt x="1" y="3"/>
                    <a:pt x="3" y="0"/>
                    <a:pt x="6" y="0"/>
                  </a:cubicBezTo>
                  <a:cubicBezTo>
                    <a:pt x="1072" y="1"/>
                    <a:pt x="1072" y="1"/>
                    <a:pt x="1072" y="1"/>
                  </a:cubicBezTo>
                  <a:cubicBezTo>
                    <a:pt x="1075" y="1"/>
                    <a:pt x="1077" y="3"/>
                    <a:pt x="1077" y="7"/>
                  </a:cubicBezTo>
                  <a:cubicBezTo>
                    <a:pt x="1077" y="1348"/>
                    <a:pt x="1077" y="1348"/>
                    <a:pt x="1077" y="1348"/>
                  </a:cubicBezTo>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3" name="Picture Placeholder 9"/>
          <p:cNvSpPr>
            <a:spLocks noGrp="1"/>
          </p:cNvSpPr>
          <p:nvPr>
            <p:ph type="pic" sz="quarter" idx="14" hasCustomPrompt="1"/>
          </p:nvPr>
        </p:nvSpPr>
        <p:spPr>
          <a:xfrm>
            <a:off x="6368344" y="1270191"/>
            <a:ext cx="4999961" cy="4050637"/>
          </a:xfrm>
          <a:custGeom>
            <a:avLst/>
            <a:gdLst>
              <a:gd name="connsiteX0" fmla="*/ 17722 w 3425369"/>
              <a:gd name="connsiteY0" fmla="*/ 0 h 2728948"/>
              <a:gd name="connsiteX1" fmla="*/ 3412710 w 3425369"/>
              <a:gd name="connsiteY1" fmla="*/ 0 h 2728948"/>
              <a:gd name="connsiteX2" fmla="*/ 3425369 w 3425369"/>
              <a:gd name="connsiteY2" fmla="*/ 15203 h 2728948"/>
              <a:gd name="connsiteX3" fmla="*/ 3425369 w 3425369"/>
              <a:gd name="connsiteY3" fmla="*/ 2713745 h 2728948"/>
              <a:gd name="connsiteX4" fmla="*/ 3410179 w 3425369"/>
              <a:gd name="connsiteY4" fmla="*/ 2728948 h 2728948"/>
              <a:gd name="connsiteX5" fmla="*/ 15190 w 3425369"/>
              <a:gd name="connsiteY5" fmla="*/ 2726414 h 2728948"/>
              <a:gd name="connsiteX6" fmla="*/ 0 w 3425369"/>
              <a:gd name="connsiteY6" fmla="*/ 2713745 h 2728948"/>
              <a:gd name="connsiteX7" fmla="*/ 2532 w 3425369"/>
              <a:gd name="connsiteY7" fmla="*/ 12670 h 2728948"/>
              <a:gd name="connsiteX8" fmla="*/ 17722 w 3425369"/>
              <a:gd name="connsiteY8" fmla="*/ 0 h 272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5369" h="2728948">
                <a:moveTo>
                  <a:pt x="17722" y="0"/>
                </a:moveTo>
                <a:cubicBezTo>
                  <a:pt x="3412710" y="0"/>
                  <a:pt x="3412710" y="0"/>
                  <a:pt x="3412710" y="0"/>
                </a:cubicBezTo>
                <a:cubicBezTo>
                  <a:pt x="3420305" y="0"/>
                  <a:pt x="3425369" y="7602"/>
                  <a:pt x="3425369" y="15203"/>
                </a:cubicBezTo>
                <a:cubicBezTo>
                  <a:pt x="3425369" y="2713745"/>
                  <a:pt x="3425369" y="2713745"/>
                  <a:pt x="3425369" y="2713745"/>
                </a:cubicBezTo>
                <a:cubicBezTo>
                  <a:pt x="3425369" y="2721346"/>
                  <a:pt x="3417774" y="2728948"/>
                  <a:pt x="3410179" y="2728948"/>
                </a:cubicBezTo>
                <a:cubicBezTo>
                  <a:pt x="15190" y="2726414"/>
                  <a:pt x="15190" y="2726414"/>
                  <a:pt x="15190" y="2726414"/>
                </a:cubicBezTo>
                <a:cubicBezTo>
                  <a:pt x="7595" y="2726414"/>
                  <a:pt x="0" y="2721346"/>
                  <a:pt x="0" y="2713745"/>
                </a:cubicBezTo>
                <a:cubicBezTo>
                  <a:pt x="2532" y="12670"/>
                  <a:pt x="2532" y="12670"/>
                  <a:pt x="2532" y="12670"/>
                </a:cubicBezTo>
                <a:cubicBezTo>
                  <a:pt x="2532" y="5068"/>
                  <a:pt x="7595" y="0"/>
                  <a:pt x="1772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 name="Title 1"/>
          <p:cNvSpPr>
            <a:spLocks noGrp="1"/>
          </p:cNvSpPr>
          <p:nvPr>
            <p:ph type="title"/>
          </p:nvPr>
        </p:nvSpPr>
        <p:spPr>
          <a:xfrm>
            <a:off x="431214" y="366342"/>
            <a:ext cx="11070557" cy="528350"/>
          </a:xfrm>
          <a:prstGeom prst="rect">
            <a:avLst/>
          </a:prstGeom>
        </p:spPr>
        <p:txBody>
          <a:bodyPr wrap="square">
            <a:spAutoFit/>
          </a:bodyPr>
          <a:lstStyle>
            <a:lvl1pPr>
              <a:lnSpc>
                <a:spcPts val="3400"/>
              </a:lnSpc>
              <a:defRPr sz="2600">
                <a:solidFill>
                  <a:schemeClr val="bg1"/>
                </a:solidFill>
                <a:latin typeface="Lato"/>
              </a:defRPr>
            </a:lvl1pPr>
          </a:lstStyle>
          <a:p>
            <a:r>
              <a:rPr lang="en-US" dirty="0"/>
              <a:t>Click to edit Master title style</a:t>
            </a:r>
            <a:endParaRPr lang="bg-BG" dirty="0"/>
          </a:p>
        </p:txBody>
      </p:sp>
      <p:sp>
        <p:nvSpPr>
          <p:cNvPr id="22" name="Text Placeholder 21"/>
          <p:cNvSpPr>
            <a:spLocks noGrp="1"/>
          </p:cNvSpPr>
          <p:nvPr>
            <p:ph type="body" sz="quarter" idx="15"/>
          </p:nvPr>
        </p:nvSpPr>
        <p:spPr>
          <a:xfrm>
            <a:off x="431800" y="1990725"/>
            <a:ext cx="5008563" cy="3481388"/>
          </a:xfrm>
          <a:prstGeom prst="rect">
            <a:avLst/>
          </a:prstGeom>
        </p:spPr>
        <p:txBody>
          <a:bodyPr/>
          <a:lstStyle>
            <a:lvl1pPr>
              <a:lnSpc>
                <a:spcPts val="3400"/>
              </a:lnSpc>
              <a:spcBef>
                <a:spcPts val="1200"/>
              </a:spcBef>
              <a:defRPr sz="2600"/>
            </a:lvl1pPr>
            <a:lvl2pPr>
              <a:lnSpc>
                <a:spcPts val="3400"/>
              </a:lnSpc>
              <a:spcBef>
                <a:spcPts val="1200"/>
              </a:spcBef>
              <a:defRPr sz="2600"/>
            </a:lvl2pPr>
            <a:lvl3pPr>
              <a:lnSpc>
                <a:spcPts val="3400"/>
              </a:lnSpc>
              <a:spcBef>
                <a:spcPts val="1200"/>
              </a:spcBef>
              <a:defRPr sz="2600"/>
            </a:lvl3pPr>
            <a:lvl4pPr>
              <a:lnSpc>
                <a:spcPts val="3400"/>
              </a:lnSpc>
              <a:spcBef>
                <a:spcPts val="1200"/>
              </a:spcBef>
              <a:defRPr sz="2600"/>
            </a:lvl4pPr>
            <a:lvl5pPr>
              <a:lnSpc>
                <a:spcPts val="3400"/>
              </a:lnSpc>
              <a:spcBef>
                <a:spcPts val="1200"/>
              </a:spcBef>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4011243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463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6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28298900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6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6243505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7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7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787065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17134704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28515877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7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7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431573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7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8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8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4571261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8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8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8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6790444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8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8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189804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Rectangle 6"/>
          <p:cNvSpPr/>
          <p:nvPr userDrawn="1"/>
        </p:nvSpPr>
        <p:spPr>
          <a:xfrm>
            <a:off x="6679" y="0"/>
            <a:ext cx="12192001" cy="272783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p:cNvSpPr txBox="1"/>
          <p:nvPr userDrawn="1"/>
        </p:nvSpPr>
        <p:spPr>
          <a:xfrm>
            <a:off x="3434256" y="973972"/>
            <a:ext cx="5336846" cy="646331"/>
          </a:xfrm>
          <a:prstGeom prst="rect">
            <a:avLst/>
          </a:prstGeom>
          <a:noFill/>
        </p:spPr>
        <p:txBody>
          <a:bodyPr wrap="none" rtlCol="0">
            <a:spAutoFit/>
          </a:bodyPr>
          <a:lstStyle/>
          <a:p>
            <a:pPr algn="ctr"/>
            <a:r>
              <a:rPr lang="bg-BG" sz="3600" b="1" dirty="0">
                <a:solidFill>
                  <a:schemeClr val="bg1"/>
                </a:solidFill>
                <a:latin typeface="Segoe UI Light" panose="020B0502040204020203" pitchFamily="34" charset="0"/>
                <a:ea typeface="Lato" panose="020F0502020204030203" pitchFamily="34" charset="0"/>
                <a:cs typeface="Segoe UI Light" panose="020B0502040204020203" pitchFamily="34" charset="0"/>
              </a:rPr>
              <a:t>Благодаря за вниманието</a:t>
            </a:r>
            <a:endParaRPr lang="en-US" sz="3600" b="1" dirty="0">
              <a:solidFill>
                <a:schemeClr val="bg1"/>
              </a:solidFill>
              <a:latin typeface="Segoe UI Light" panose="020B0502040204020203" pitchFamily="34" charset="0"/>
              <a:ea typeface="Lato" panose="020F0502020204030203" pitchFamily="34" charset="0"/>
              <a:cs typeface="Segoe UI Light" panose="020B0502040204020203" pitchFamily="34" charset="0"/>
            </a:endParaRPr>
          </a:p>
        </p:txBody>
      </p:sp>
      <p:pic>
        <p:nvPicPr>
          <p:cNvPr id="3" name="Picture 2"/>
          <p:cNvPicPr>
            <a:picLocks noChangeAspect="1"/>
          </p:cNvPicPr>
          <p:nvPr userDrawn="1"/>
        </p:nvPicPr>
        <p:blipFill>
          <a:blip r:embed="rId2"/>
          <a:stretch>
            <a:fillRect/>
          </a:stretch>
        </p:blipFill>
        <p:spPr>
          <a:xfrm>
            <a:off x="4302679" y="3827422"/>
            <a:ext cx="3600000" cy="1369475"/>
          </a:xfrm>
          <a:prstGeom prst="rect">
            <a:avLst/>
          </a:prstGeom>
        </p:spPr>
      </p:pic>
    </p:spTree>
    <p:extLst>
      <p:ext uri="{BB962C8B-B14F-4D97-AF65-F5344CB8AC3E}">
        <p14:creationId xmlns:p14="http://schemas.microsoft.com/office/powerpoint/2010/main" val="27317933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9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777962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39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39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40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195819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79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51"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7536999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5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7917129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5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5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558723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33689239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1633586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6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6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3817212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6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6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04050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468726"/>
            <a:ext cx="4917782" cy="5340403"/>
          </a:xfrm>
          <a:prstGeom prst="rect">
            <a:avLst/>
          </a:prstGeom>
        </p:spPr>
        <p:txBody>
          <a:bodyPr/>
          <a:lstStyle/>
          <a:p>
            <a:endParaRPr lang="en-US"/>
          </a:p>
        </p:txBody>
      </p:sp>
      <p:sp>
        <p:nvSpPr>
          <p:cNvPr id="6" name="Title 1"/>
          <p:cNvSpPr>
            <a:spLocks noGrp="1"/>
          </p:cNvSpPr>
          <p:nvPr>
            <p:ph type="ctrTitle" hasCustomPrompt="1"/>
          </p:nvPr>
        </p:nvSpPr>
        <p:spPr>
          <a:xfrm>
            <a:off x="5371140" y="454639"/>
            <a:ext cx="632396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7" name="Subtitle 2"/>
          <p:cNvSpPr>
            <a:spLocks noGrp="1"/>
          </p:cNvSpPr>
          <p:nvPr>
            <p:ph type="subTitle" idx="1" hasCustomPrompt="1"/>
          </p:nvPr>
        </p:nvSpPr>
        <p:spPr>
          <a:xfrm>
            <a:off x="5371140" y="1312195"/>
            <a:ext cx="6323959"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3864051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6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6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7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2868470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72"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73"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4186110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7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7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7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989974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80"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81"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82"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83"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84"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85"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283830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2998" y="0"/>
            <a:ext cx="12192000" cy="6858000"/>
          </a:xfrm>
          <a:prstGeom prst="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8" name="Picture 7"/>
          <p:cNvPicPr>
            <a:picLocks noChangeAspect="1"/>
          </p:cNvPicPr>
          <p:nvPr userDrawn="1"/>
        </p:nvPicPr>
        <p:blipFill>
          <a:blip r:embed="rId2"/>
          <a:stretch>
            <a:fillRect/>
          </a:stretch>
        </p:blipFill>
        <p:spPr>
          <a:xfrm>
            <a:off x="561135" y="-63365"/>
            <a:ext cx="1407885" cy="3449882"/>
          </a:xfrm>
          <a:prstGeom prst="rect">
            <a:avLst/>
          </a:prstGeom>
          <a:effectLst>
            <a:reflection stA="85000" dist="50800" dir="5400000" sy="-100000" algn="bl" rotWithShape="0"/>
          </a:effectLst>
        </p:spPr>
      </p:pic>
      <p:sp>
        <p:nvSpPr>
          <p:cNvPr id="9" name="Title 1"/>
          <p:cNvSpPr txBox="1">
            <a:spLocks/>
          </p:cNvSpPr>
          <p:nvPr userDrawn="1"/>
        </p:nvSpPr>
        <p:spPr>
          <a:xfrm>
            <a:off x="2507820" y="657378"/>
            <a:ext cx="9132382" cy="667683"/>
          </a:xfrm>
          <a:prstGeom prst="rect">
            <a:avLst/>
          </a:prstGeom>
        </p:spPr>
        <p:txBody>
          <a:bodyPr wrap="square" anchor="t" anchorCtr="0">
            <a:spAutoFit/>
          </a:bodyPr>
          <a:lstStyle>
            <a:lvl1pPr algn="ctr" defTabSz="914400" rtl="0" eaLnBrk="1" latinLnBrk="0" hangingPunct="1">
              <a:lnSpc>
                <a:spcPts val="4600"/>
              </a:lnSpc>
              <a:spcBef>
                <a:spcPts val="1200"/>
              </a:spcBef>
              <a:buNone/>
              <a:defRPr lang="id-ID" sz="32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pPr>
              <a:lnSpc>
                <a:spcPts val="4800"/>
              </a:lnSpc>
              <a:spcBef>
                <a:spcPts val="600"/>
              </a:spcBef>
            </a:pPr>
            <a:r>
              <a:rPr lang="bg-BG" sz="3500" dirty="0"/>
              <a:t>2022-23  ПРЕДСТОЯЩИ СЪБИТИЯ</a:t>
            </a:r>
          </a:p>
        </p:txBody>
      </p:sp>
    </p:spTree>
    <p:extLst>
      <p:ext uri="{BB962C8B-B14F-4D97-AF65-F5344CB8AC3E}">
        <p14:creationId xmlns:p14="http://schemas.microsoft.com/office/powerpoint/2010/main" val="23021982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Rectangle 6"/>
          <p:cNvSpPr/>
          <p:nvPr userDrawn="1"/>
        </p:nvSpPr>
        <p:spPr>
          <a:xfrm>
            <a:off x="6679" y="0"/>
            <a:ext cx="12192001" cy="272783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119" y="3427206"/>
            <a:ext cx="1594032" cy="2160000"/>
          </a:xfrm>
          <a:prstGeom prst="rect">
            <a:avLst/>
          </a:prstGeom>
        </p:spPr>
      </p:pic>
      <p:sp>
        <p:nvSpPr>
          <p:cNvPr id="10" name="Subtitle 2"/>
          <p:cNvSpPr>
            <a:spLocks noGrp="1"/>
          </p:cNvSpPr>
          <p:nvPr>
            <p:ph type="subTitle" idx="1" hasCustomPrompt="1"/>
          </p:nvPr>
        </p:nvSpPr>
        <p:spPr>
          <a:xfrm>
            <a:off x="946858" y="835566"/>
            <a:ext cx="10311642" cy="528350"/>
          </a:xfrm>
          <a:prstGeom prst="rect">
            <a:avLst/>
          </a:prstGeom>
        </p:spPr>
        <p:txBody>
          <a:bodyPr wrap="square">
            <a:spAutoFit/>
          </a:bodyPr>
          <a:lstStyle>
            <a:lvl1pPr marL="0" indent="0" algn="ctr">
              <a:lnSpc>
                <a:spcPts val="3400"/>
              </a:lnSpc>
              <a:spcBef>
                <a:spcPts val="0"/>
              </a:spcBef>
              <a:buNone/>
              <a:defRPr lang="id-ID" sz="2600" kern="1200"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600" i="1" dirty="0">
                <a:solidFill>
                  <a:schemeClr val="bg1"/>
                </a:solidFill>
                <a:latin typeface="Lato" panose="020F0502020204030203" pitchFamily="34" charset="0"/>
                <a:ea typeface="Lato" panose="020F0502020204030203" pitchFamily="34" charset="0"/>
                <a:cs typeface="Lato" panose="020F0502020204030203" pitchFamily="34" charset="0"/>
              </a:rPr>
              <a:t>Add quote</a:t>
            </a:r>
            <a:endParaRPr lang="id-ID" dirty="0"/>
          </a:p>
        </p:txBody>
      </p:sp>
      <p:pic>
        <p:nvPicPr>
          <p:cNvPr id="2" name="Picture 1"/>
          <p:cNvPicPr>
            <a:picLocks noChangeAspect="1"/>
          </p:cNvPicPr>
          <p:nvPr userDrawn="1"/>
        </p:nvPicPr>
        <p:blipFill>
          <a:blip r:embed="rId3"/>
          <a:stretch>
            <a:fillRect/>
          </a:stretch>
        </p:blipFill>
        <p:spPr>
          <a:xfrm>
            <a:off x="9318488" y="3427206"/>
            <a:ext cx="1940013" cy="2160000"/>
          </a:xfrm>
          <a:prstGeom prst="rect">
            <a:avLst/>
          </a:prstGeom>
        </p:spPr>
      </p:pic>
      <p:pic>
        <p:nvPicPr>
          <p:cNvPr id="3" name="Picture 2"/>
          <p:cNvPicPr>
            <a:picLocks noChangeAspect="1"/>
          </p:cNvPicPr>
          <p:nvPr userDrawn="1"/>
        </p:nvPicPr>
        <p:blipFill>
          <a:blip r:embed="rId4"/>
          <a:stretch>
            <a:fillRect/>
          </a:stretch>
        </p:blipFill>
        <p:spPr>
          <a:xfrm>
            <a:off x="4907319" y="4096363"/>
            <a:ext cx="2160000" cy="821685"/>
          </a:xfrm>
          <a:prstGeom prst="rect">
            <a:avLst/>
          </a:prstGeom>
        </p:spPr>
      </p:pic>
    </p:spTree>
    <p:extLst>
      <p:ext uri="{BB962C8B-B14F-4D97-AF65-F5344CB8AC3E}">
        <p14:creationId xmlns:p14="http://schemas.microsoft.com/office/powerpoint/2010/main" val="1045751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4" name="Rounded Rectangle 3"/>
          <p:cNvSpPr/>
          <p:nvPr userDrawn="1"/>
        </p:nvSpPr>
        <p:spPr>
          <a:xfrm>
            <a:off x="1584000" y="2251911"/>
            <a:ext cx="9144000" cy="2174092"/>
          </a:xfrm>
          <a:prstGeom prst="round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Title 1"/>
          <p:cNvSpPr>
            <a:spLocks noGrp="1"/>
          </p:cNvSpPr>
          <p:nvPr>
            <p:ph type="ctrTitle" hasCustomPrompt="1"/>
          </p:nvPr>
        </p:nvSpPr>
        <p:spPr>
          <a:xfrm>
            <a:off x="2058040" y="2814769"/>
            <a:ext cx="8075920" cy="682238"/>
          </a:xfrm>
          <a:prstGeom prst="rect">
            <a:avLst/>
          </a:prstGeom>
        </p:spPr>
        <p:txBody>
          <a:bodyPr anchor="t" anchorCtr="0">
            <a:spAutoFit/>
          </a:bodyPr>
          <a:lstStyle>
            <a:lvl1pPr algn="ctr">
              <a:lnSpc>
                <a:spcPts val="4600"/>
              </a:lnSpc>
              <a:spcBef>
                <a:spcPts val="1200"/>
              </a:spcBef>
              <a:defRPr lang="id-ID" sz="3200" b="1" kern="1200" cap="all"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a:t>
            </a:r>
            <a:r>
              <a:rPr lang="en-US" dirty="0" err="1"/>
              <a:t>titlE</a:t>
            </a:r>
            <a:endParaRPr lang="id-ID" dirty="0"/>
          </a:p>
        </p:txBody>
      </p:sp>
      <p:sp>
        <p:nvSpPr>
          <p:cNvPr id="3" name="Subtitle 2"/>
          <p:cNvSpPr>
            <a:spLocks noGrp="1"/>
          </p:cNvSpPr>
          <p:nvPr>
            <p:ph type="subTitle" idx="1" hasCustomPrompt="1"/>
          </p:nvPr>
        </p:nvSpPr>
        <p:spPr>
          <a:xfrm>
            <a:off x="1584000" y="4779463"/>
            <a:ext cx="9144000" cy="528350"/>
          </a:xfrm>
          <a:prstGeom prst="rect">
            <a:avLst/>
          </a:prstGeom>
        </p:spPr>
        <p:txBody>
          <a:bodyPr>
            <a:spAutoFit/>
          </a:bodyPr>
          <a:lstStyle>
            <a:lvl1pPr marL="0" indent="0" algn="ctr">
              <a:lnSpc>
                <a:spcPts val="3400"/>
              </a:lnSpc>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name, position, Rotary club </a:t>
            </a:r>
            <a:endParaRPr lang="id-ID" dirty="0"/>
          </a:p>
        </p:txBody>
      </p:sp>
      <p:pic>
        <p:nvPicPr>
          <p:cNvPr id="6" name="Picture 5"/>
          <p:cNvPicPr>
            <a:picLocks noChangeAspect="1"/>
          </p:cNvPicPr>
          <p:nvPr userDrawn="1"/>
        </p:nvPicPr>
        <p:blipFill>
          <a:blip r:embed="rId2"/>
          <a:stretch>
            <a:fillRect/>
          </a:stretch>
        </p:blipFill>
        <p:spPr>
          <a:xfrm>
            <a:off x="1584000" y="494025"/>
            <a:ext cx="2520000" cy="1155264"/>
          </a:xfrm>
          <a:prstGeom prst="rect">
            <a:avLst/>
          </a:prstGeom>
        </p:spPr>
      </p:pic>
      <p:pic>
        <p:nvPicPr>
          <p:cNvPr id="8" name="Picture 7"/>
          <p:cNvPicPr>
            <a:picLocks noChangeAspect="1"/>
          </p:cNvPicPr>
          <p:nvPr userDrawn="1"/>
        </p:nvPicPr>
        <p:blipFill>
          <a:blip r:embed="rId3"/>
          <a:stretch>
            <a:fillRect/>
          </a:stretch>
        </p:blipFill>
        <p:spPr>
          <a:xfrm>
            <a:off x="7967965" y="493689"/>
            <a:ext cx="2760035" cy="1155600"/>
          </a:xfrm>
          <a:prstGeom prst="rect">
            <a:avLst/>
          </a:prstGeom>
        </p:spPr>
      </p:pic>
    </p:spTree>
    <p:extLst>
      <p:ext uri="{BB962C8B-B14F-4D97-AF65-F5344CB8AC3E}">
        <p14:creationId xmlns:p14="http://schemas.microsoft.com/office/powerpoint/2010/main" val="1255187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468726"/>
            <a:ext cx="4917782" cy="5340403"/>
          </a:xfrm>
          <a:prstGeom prst="rect">
            <a:avLst/>
          </a:prstGeom>
        </p:spPr>
        <p:txBody>
          <a:bodyPr/>
          <a:lstStyle/>
          <a:p>
            <a:endParaRPr lang="en-US"/>
          </a:p>
        </p:txBody>
      </p:sp>
      <p:sp>
        <p:nvSpPr>
          <p:cNvPr id="6" name="Title 1"/>
          <p:cNvSpPr>
            <a:spLocks noGrp="1"/>
          </p:cNvSpPr>
          <p:nvPr>
            <p:ph type="ctrTitle" hasCustomPrompt="1"/>
          </p:nvPr>
        </p:nvSpPr>
        <p:spPr>
          <a:xfrm>
            <a:off x="5371140" y="454639"/>
            <a:ext cx="632396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7" name="Subtitle 2"/>
          <p:cNvSpPr>
            <a:spLocks noGrp="1"/>
          </p:cNvSpPr>
          <p:nvPr>
            <p:ph type="subTitle" idx="1" hasCustomPrompt="1"/>
          </p:nvPr>
        </p:nvSpPr>
        <p:spPr>
          <a:xfrm>
            <a:off x="5371140" y="1312195"/>
            <a:ext cx="6323959"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2105373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16"/>
          <p:cNvSpPr>
            <a:spLocks noGrp="1"/>
          </p:cNvSpPr>
          <p:nvPr>
            <p:ph type="pic" sz="quarter" idx="11"/>
          </p:nvPr>
        </p:nvSpPr>
        <p:spPr>
          <a:xfrm>
            <a:off x="1" y="0"/>
            <a:ext cx="5435349" cy="6282000"/>
          </a:xfrm>
          <a:prstGeom prst="parallelogram">
            <a:avLst/>
          </a:prstGeom>
          <a:solidFill>
            <a:schemeClr val="bg1">
              <a:alpha val="10000"/>
            </a:schemeClr>
          </a:solidFill>
        </p:spPr>
        <p:txBody>
          <a:bodyPr wrap="square">
            <a:noAutofit/>
          </a:bodyPr>
          <a:lstStyle/>
          <a:p>
            <a:endParaRPr lang="en-US"/>
          </a:p>
        </p:txBody>
      </p:sp>
      <p:sp>
        <p:nvSpPr>
          <p:cNvPr id="4" name="Title 1"/>
          <p:cNvSpPr>
            <a:spLocks noGrp="1"/>
          </p:cNvSpPr>
          <p:nvPr>
            <p:ph type="ctrTitle" hasCustomPrompt="1"/>
          </p:nvPr>
        </p:nvSpPr>
        <p:spPr>
          <a:xfrm>
            <a:off x="5754818" y="347063"/>
            <a:ext cx="594028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5754818" y="1219988"/>
            <a:ext cx="594028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23276081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6154930" y="2"/>
            <a:ext cx="6037071" cy="6231749"/>
          </a:xfrm>
          <a:prstGeom prst="teardrop">
            <a:avLst/>
          </a:prstGeom>
          <a:solidFill>
            <a:schemeClr val="bg1">
              <a:alpha val="10000"/>
            </a:schemeClr>
          </a:solidFill>
        </p:spPr>
        <p:txBody>
          <a:bodyPr wrap="square">
            <a:noAutofit/>
          </a:bodyPr>
          <a:lstStyle/>
          <a:p>
            <a:endParaRPr lang="en-US"/>
          </a:p>
        </p:txBody>
      </p:sp>
      <p:sp>
        <p:nvSpPr>
          <p:cNvPr id="4" name="Title 1"/>
          <p:cNvSpPr>
            <a:spLocks noGrp="1"/>
          </p:cNvSpPr>
          <p:nvPr>
            <p:ph type="ctrTitle" hasCustomPrompt="1"/>
          </p:nvPr>
        </p:nvSpPr>
        <p:spPr>
          <a:xfrm>
            <a:off x="706408" y="270223"/>
            <a:ext cx="510272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706408" y="1143148"/>
            <a:ext cx="510272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246529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6951058" y="856828"/>
            <a:ext cx="4944233" cy="4993713"/>
          </a:xfrm>
          <a:custGeom>
            <a:avLst/>
            <a:gdLst>
              <a:gd name="connsiteX0" fmla="*/ 2157761 w 4304372"/>
              <a:gd name="connsiteY0" fmla="*/ 0 h 4304371"/>
              <a:gd name="connsiteX1" fmla="*/ 4304372 w 4304372"/>
              <a:gd name="connsiteY1" fmla="*/ 2146610 h 4304371"/>
              <a:gd name="connsiteX2" fmla="*/ 2146611 w 4304372"/>
              <a:gd name="connsiteY2" fmla="*/ 4304371 h 4304371"/>
              <a:gd name="connsiteX3" fmla="*/ 0 w 4304372"/>
              <a:gd name="connsiteY3" fmla="*/ 2157760 h 4304371"/>
            </a:gdLst>
            <a:ahLst/>
            <a:cxnLst>
              <a:cxn ang="0">
                <a:pos x="connsiteX0" y="connsiteY0"/>
              </a:cxn>
              <a:cxn ang="0">
                <a:pos x="connsiteX1" y="connsiteY1"/>
              </a:cxn>
              <a:cxn ang="0">
                <a:pos x="connsiteX2" y="connsiteY2"/>
              </a:cxn>
              <a:cxn ang="0">
                <a:pos x="connsiteX3" y="connsiteY3"/>
              </a:cxn>
            </a:cxnLst>
            <a:rect l="l" t="t" r="r" b="b"/>
            <a:pathLst>
              <a:path w="4304372" h="4304371">
                <a:moveTo>
                  <a:pt x="2157761" y="0"/>
                </a:moveTo>
                <a:lnTo>
                  <a:pt x="4304372" y="2146610"/>
                </a:lnTo>
                <a:lnTo>
                  <a:pt x="2146611" y="4304371"/>
                </a:lnTo>
                <a:lnTo>
                  <a:pt x="0" y="2157760"/>
                </a:lnTo>
                <a:close/>
              </a:path>
            </a:pathLst>
          </a:custGeom>
        </p:spPr>
        <p:txBody>
          <a:bodyPr wrap="square">
            <a:noAutofit/>
          </a:bodyPr>
          <a:lstStyle/>
          <a:p>
            <a:endParaRPr lang="en-US" dirty="0"/>
          </a:p>
        </p:txBody>
      </p:sp>
      <p:sp>
        <p:nvSpPr>
          <p:cNvPr id="3" name="Title 1"/>
          <p:cNvSpPr>
            <a:spLocks noGrp="1"/>
          </p:cNvSpPr>
          <p:nvPr>
            <p:ph type="ctrTitle" hasCustomPrompt="1"/>
          </p:nvPr>
        </p:nvSpPr>
        <p:spPr>
          <a:xfrm>
            <a:off x="606515" y="328478"/>
            <a:ext cx="6209223"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606515" y="1227671"/>
            <a:ext cx="6209223"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16943700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6"/>
          <p:cNvSpPr>
            <a:spLocks noGrp="1"/>
          </p:cNvSpPr>
          <p:nvPr>
            <p:ph type="pic" sz="quarter" idx="12" hasCustomPrompt="1"/>
          </p:nvPr>
        </p:nvSpPr>
        <p:spPr>
          <a:xfrm>
            <a:off x="515684" y="1499991"/>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itle 1"/>
          <p:cNvSpPr>
            <a:spLocks noGrp="1"/>
          </p:cNvSpPr>
          <p:nvPr>
            <p:ph type="ctrTitle" hasCustomPrompt="1"/>
          </p:nvPr>
        </p:nvSpPr>
        <p:spPr>
          <a:xfrm>
            <a:off x="515684" y="290058"/>
            <a:ext cx="1094121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4994623" y="1173883"/>
            <a:ext cx="6462272" cy="553998"/>
          </a:xfrm>
          <a:prstGeom prst="rect">
            <a:avLst/>
          </a:prstGeom>
        </p:spPr>
        <p:txBody>
          <a:bodyPr wrap="square">
            <a:spAutoFit/>
          </a:bodyPr>
          <a:lstStyle>
            <a:lvl1pPr marL="0" indent="0" algn="just">
              <a:lnSpc>
                <a:spcPts val="36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1458575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Rectangle 6"/>
          <p:cNvSpPr/>
          <p:nvPr userDrawn="1"/>
        </p:nvSpPr>
        <p:spPr>
          <a:xfrm>
            <a:off x="6679" y="0"/>
            <a:ext cx="12192001" cy="272783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p:cNvSpPr txBox="1"/>
          <p:nvPr userDrawn="1"/>
        </p:nvSpPr>
        <p:spPr>
          <a:xfrm>
            <a:off x="3434256" y="973972"/>
            <a:ext cx="5336846" cy="646331"/>
          </a:xfrm>
          <a:prstGeom prst="rect">
            <a:avLst/>
          </a:prstGeom>
          <a:noFill/>
        </p:spPr>
        <p:txBody>
          <a:bodyPr wrap="none" rtlCol="0">
            <a:spAutoFit/>
          </a:bodyPr>
          <a:lstStyle/>
          <a:p>
            <a:pPr algn="ctr"/>
            <a:r>
              <a:rPr lang="bg-BG" sz="3600" b="1" dirty="0">
                <a:solidFill>
                  <a:schemeClr val="bg1"/>
                </a:solidFill>
                <a:latin typeface="Segoe UI Light" panose="020B0502040204020203" pitchFamily="34" charset="0"/>
                <a:ea typeface="Lato" panose="020F0502020204030203" pitchFamily="34" charset="0"/>
                <a:cs typeface="Segoe UI Light" panose="020B0502040204020203" pitchFamily="34" charset="0"/>
              </a:rPr>
              <a:t>Благодаря за вниманието</a:t>
            </a:r>
            <a:endParaRPr lang="en-US" sz="3600" b="1" dirty="0">
              <a:solidFill>
                <a:schemeClr val="bg1"/>
              </a:solidFill>
              <a:latin typeface="Segoe UI Light" panose="020B0502040204020203" pitchFamily="34" charset="0"/>
              <a:ea typeface="Lato" panose="020F0502020204030203" pitchFamily="34" charset="0"/>
              <a:cs typeface="Segoe UI Light" panose="020B0502040204020203" pitchFamily="34" charset="0"/>
            </a:endParaRPr>
          </a:p>
        </p:txBody>
      </p:sp>
      <p:pic>
        <p:nvPicPr>
          <p:cNvPr id="3" name="Picture 2"/>
          <p:cNvPicPr>
            <a:picLocks noChangeAspect="1"/>
          </p:cNvPicPr>
          <p:nvPr userDrawn="1"/>
        </p:nvPicPr>
        <p:blipFill>
          <a:blip r:embed="rId2"/>
          <a:stretch>
            <a:fillRect/>
          </a:stretch>
        </p:blipFill>
        <p:spPr>
          <a:xfrm>
            <a:off x="4302679" y="3827422"/>
            <a:ext cx="3600000" cy="1369475"/>
          </a:xfrm>
          <a:prstGeom prst="rect">
            <a:avLst/>
          </a:prstGeom>
        </p:spPr>
      </p:pic>
    </p:spTree>
    <p:extLst>
      <p:ext uri="{BB962C8B-B14F-4D97-AF65-F5344CB8AC3E}">
        <p14:creationId xmlns:p14="http://schemas.microsoft.com/office/powerpoint/2010/main" val="32054083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2463" y="622300"/>
            <a:ext cx="10972800" cy="2887970"/>
          </a:xfrm>
          <a:prstGeom prst="rect">
            <a:avLst/>
          </a:prstGeom>
        </p:spPr>
        <p:txBody>
          <a:bodyPr>
            <a:spAutoFit/>
          </a:bodyPr>
          <a:lstStyle>
            <a:lvl1pPr>
              <a:lnSpc>
                <a:spcPts val="3400"/>
              </a:lnSpc>
              <a:spcBef>
                <a:spcPts val="1200"/>
              </a:spcBef>
              <a:defRPr sz="2600">
                <a:latin typeface="Lato"/>
              </a:defRPr>
            </a:lvl1pPr>
            <a:lvl2pPr>
              <a:lnSpc>
                <a:spcPts val="3400"/>
              </a:lnSpc>
              <a:spcBef>
                <a:spcPts val="1200"/>
              </a:spcBef>
              <a:defRPr sz="2600">
                <a:latin typeface="Lato"/>
              </a:defRPr>
            </a:lvl2pPr>
            <a:lvl3pPr>
              <a:lnSpc>
                <a:spcPts val="3400"/>
              </a:lnSpc>
              <a:spcBef>
                <a:spcPts val="1200"/>
              </a:spcBef>
              <a:defRPr sz="2600">
                <a:latin typeface="Lato"/>
              </a:defRPr>
            </a:lvl3pPr>
            <a:lvl4pPr>
              <a:lnSpc>
                <a:spcPts val="3400"/>
              </a:lnSpc>
              <a:spcBef>
                <a:spcPts val="1200"/>
              </a:spcBef>
              <a:defRPr sz="2600">
                <a:latin typeface="Lato"/>
              </a:defRPr>
            </a:lvl4pPr>
            <a:lvl5pPr>
              <a:lnSpc>
                <a:spcPts val="3400"/>
              </a:lnSpc>
              <a:spcBef>
                <a:spcPts val="1200"/>
              </a:spcBef>
              <a:defRPr sz="2600">
                <a:latin typeface="Lat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32118587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6154930" y="1"/>
            <a:ext cx="6037071" cy="6282000"/>
          </a:xfrm>
          <a:prstGeom prst="parallelogram">
            <a:avLst/>
          </a:prstGeom>
          <a:solidFill>
            <a:schemeClr val="bg1">
              <a:alpha val="10000"/>
            </a:schemeClr>
          </a:solidFill>
        </p:spPr>
        <p:txBody>
          <a:bodyPr wrap="square">
            <a:noAutofit/>
          </a:bodyPr>
          <a:lstStyle/>
          <a:p>
            <a:endParaRPr lang="en-US"/>
          </a:p>
        </p:txBody>
      </p:sp>
      <p:sp>
        <p:nvSpPr>
          <p:cNvPr id="5" name="Subtitle 2"/>
          <p:cNvSpPr>
            <a:spLocks noGrp="1"/>
          </p:cNvSpPr>
          <p:nvPr>
            <p:ph type="subTitle" idx="1" hasCustomPrompt="1"/>
          </p:nvPr>
        </p:nvSpPr>
        <p:spPr>
          <a:xfrm>
            <a:off x="706408" y="1143148"/>
            <a:ext cx="594028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6" name="Title 1"/>
          <p:cNvSpPr>
            <a:spLocks noGrp="1"/>
          </p:cNvSpPr>
          <p:nvPr>
            <p:ph type="ctrTitle" hasCustomPrompt="1"/>
          </p:nvPr>
        </p:nvSpPr>
        <p:spPr>
          <a:xfrm>
            <a:off x="706408" y="270223"/>
            <a:ext cx="510272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Tree>
    <p:extLst>
      <p:ext uri="{BB962C8B-B14F-4D97-AF65-F5344CB8AC3E}">
        <p14:creationId xmlns:p14="http://schemas.microsoft.com/office/powerpoint/2010/main" val="17868280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519049" y="496604"/>
            <a:ext cx="4291156" cy="5443154"/>
          </a:xfrm>
          <a:custGeom>
            <a:avLst/>
            <a:gdLst>
              <a:gd name="connsiteX0" fmla="*/ 0 w 4326674"/>
              <a:gd name="connsiteY0" fmla="*/ 0 h 4973444"/>
              <a:gd name="connsiteX1" fmla="*/ 2163337 w 4326674"/>
              <a:gd name="connsiteY1" fmla="*/ 0 h 4973444"/>
              <a:gd name="connsiteX2" fmla="*/ 2163337 w 4326674"/>
              <a:gd name="connsiteY2" fmla="*/ 869795 h 4973444"/>
              <a:gd name="connsiteX3" fmla="*/ 4326674 w 4326674"/>
              <a:gd name="connsiteY3" fmla="*/ 869795 h 4973444"/>
              <a:gd name="connsiteX4" fmla="*/ 4326674 w 4326674"/>
              <a:gd name="connsiteY4" fmla="*/ 4973444 h 4973444"/>
              <a:gd name="connsiteX5" fmla="*/ 2163337 w 4326674"/>
              <a:gd name="connsiteY5" fmla="*/ 4973444 h 4973444"/>
              <a:gd name="connsiteX6" fmla="*/ 2163337 w 4326674"/>
              <a:gd name="connsiteY6" fmla="*/ 4103649 h 4973444"/>
              <a:gd name="connsiteX7" fmla="*/ 0 w 4326674"/>
              <a:gd name="connsiteY7" fmla="*/ 4103649 h 497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674" h="4973444">
                <a:moveTo>
                  <a:pt x="0" y="0"/>
                </a:moveTo>
                <a:lnTo>
                  <a:pt x="2163337" y="0"/>
                </a:lnTo>
                <a:lnTo>
                  <a:pt x="2163337" y="869795"/>
                </a:lnTo>
                <a:lnTo>
                  <a:pt x="4326674" y="869795"/>
                </a:lnTo>
                <a:lnTo>
                  <a:pt x="4326674" y="4973444"/>
                </a:lnTo>
                <a:lnTo>
                  <a:pt x="2163337" y="4973444"/>
                </a:lnTo>
                <a:lnTo>
                  <a:pt x="2163337" y="4103649"/>
                </a:lnTo>
                <a:lnTo>
                  <a:pt x="0" y="4103649"/>
                </a:lnTo>
                <a:close/>
              </a:path>
            </a:pathLst>
          </a:custGeom>
        </p:spPr>
        <p:txBody>
          <a:bodyPr wrap="square">
            <a:noAutofit/>
          </a:bodyPr>
          <a:lstStyle/>
          <a:p>
            <a:endParaRPr lang="en-US"/>
          </a:p>
        </p:txBody>
      </p:sp>
      <p:sp>
        <p:nvSpPr>
          <p:cNvPr id="4" name="Title 1"/>
          <p:cNvSpPr>
            <a:spLocks noGrp="1"/>
          </p:cNvSpPr>
          <p:nvPr>
            <p:ph type="ctrTitle" hasCustomPrompt="1"/>
          </p:nvPr>
        </p:nvSpPr>
        <p:spPr>
          <a:xfrm>
            <a:off x="3680129" y="420686"/>
            <a:ext cx="801497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5309144" y="1458192"/>
            <a:ext cx="6385955"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42871136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DF039CA0-DB02-4BEA-B025-A80880B1297F}"/>
              </a:ext>
            </a:extLst>
          </p:cNvPr>
          <p:cNvSpPr>
            <a:spLocks noGrp="1"/>
          </p:cNvSpPr>
          <p:nvPr>
            <p:ph type="pic" sz="quarter" idx="10"/>
          </p:nvPr>
        </p:nvSpPr>
        <p:spPr>
          <a:xfrm>
            <a:off x="378013" y="-1"/>
            <a:ext cx="2745882" cy="6282000"/>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a:p>
        </p:txBody>
      </p:sp>
      <p:sp>
        <p:nvSpPr>
          <p:cNvPr id="4" name="Title 1"/>
          <p:cNvSpPr>
            <a:spLocks noGrp="1"/>
          </p:cNvSpPr>
          <p:nvPr>
            <p:ph type="ctrTitle" hasCustomPrompt="1"/>
          </p:nvPr>
        </p:nvSpPr>
        <p:spPr>
          <a:xfrm>
            <a:off x="3541816" y="313110"/>
            <a:ext cx="801497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3541816" y="1212303"/>
            <a:ext cx="8014970" cy="502702"/>
          </a:xfrm>
          <a:prstGeom prst="rect">
            <a:avLst/>
          </a:prstGeom>
        </p:spPr>
        <p:txBody>
          <a:bodyPr wrap="square">
            <a:spAutoFit/>
          </a:bodyPr>
          <a:lstStyle>
            <a:lvl1pPr marL="0" indent="0" algn="just">
              <a:lnSpc>
                <a:spcPts val="32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2802533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6951058" y="856828"/>
            <a:ext cx="4944233" cy="4993713"/>
          </a:xfrm>
          <a:custGeom>
            <a:avLst/>
            <a:gdLst>
              <a:gd name="connsiteX0" fmla="*/ 2157761 w 4304372"/>
              <a:gd name="connsiteY0" fmla="*/ 0 h 4304371"/>
              <a:gd name="connsiteX1" fmla="*/ 4304372 w 4304372"/>
              <a:gd name="connsiteY1" fmla="*/ 2146610 h 4304371"/>
              <a:gd name="connsiteX2" fmla="*/ 2146611 w 4304372"/>
              <a:gd name="connsiteY2" fmla="*/ 4304371 h 4304371"/>
              <a:gd name="connsiteX3" fmla="*/ 0 w 4304372"/>
              <a:gd name="connsiteY3" fmla="*/ 2157760 h 4304371"/>
            </a:gdLst>
            <a:ahLst/>
            <a:cxnLst>
              <a:cxn ang="0">
                <a:pos x="connsiteX0" y="connsiteY0"/>
              </a:cxn>
              <a:cxn ang="0">
                <a:pos x="connsiteX1" y="connsiteY1"/>
              </a:cxn>
              <a:cxn ang="0">
                <a:pos x="connsiteX2" y="connsiteY2"/>
              </a:cxn>
              <a:cxn ang="0">
                <a:pos x="connsiteX3" y="connsiteY3"/>
              </a:cxn>
            </a:cxnLst>
            <a:rect l="l" t="t" r="r" b="b"/>
            <a:pathLst>
              <a:path w="4304372" h="4304371">
                <a:moveTo>
                  <a:pt x="2157761" y="0"/>
                </a:moveTo>
                <a:lnTo>
                  <a:pt x="4304372" y="2146610"/>
                </a:lnTo>
                <a:lnTo>
                  <a:pt x="2146611" y="4304371"/>
                </a:lnTo>
                <a:lnTo>
                  <a:pt x="0" y="2157760"/>
                </a:lnTo>
                <a:close/>
              </a:path>
            </a:pathLst>
          </a:custGeom>
        </p:spPr>
        <p:txBody>
          <a:bodyPr wrap="square">
            <a:noAutofit/>
          </a:bodyPr>
          <a:lstStyle/>
          <a:p>
            <a:endParaRPr lang="en-US" dirty="0"/>
          </a:p>
        </p:txBody>
      </p:sp>
      <p:sp>
        <p:nvSpPr>
          <p:cNvPr id="3" name="Title 1"/>
          <p:cNvSpPr>
            <a:spLocks noGrp="1"/>
          </p:cNvSpPr>
          <p:nvPr>
            <p:ph type="ctrTitle" hasCustomPrompt="1"/>
          </p:nvPr>
        </p:nvSpPr>
        <p:spPr>
          <a:xfrm>
            <a:off x="606515" y="328478"/>
            <a:ext cx="6209223"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606515" y="1227671"/>
            <a:ext cx="6209223"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16542353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1" name="Picture Placeholder 21"/>
          <p:cNvSpPr>
            <a:spLocks noGrp="1"/>
          </p:cNvSpPr>
          <p:nvPr>
            <p:ph type="pic" sz="quarter" idx="19" hasCustomPrompt="1"/>
          </p:nvPr>
        </p:nvSpPr>
        <p:spPr>
          <a:xfrm>
            <a:off x="1368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42" name="Picture Placeholder 22"/>
          <p:cNvSpPr>
            <a:spLocks noGrp="1"/>
          </p:cNvSpPr>
          <p:nvPr>
            <p:ph type="pic" sz="quarter" idx="20" hasCustomPrompt="1"/>
          </p:nvPr>
        </p:nvSpPr>
        <p:spPr>
          <a:xfrm>
            <a:off x="5220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43" name="Picture Placeholder 24"/>
          <p:cNvSpPr>
            <a:spLocks noGrp="1"/>
          </p:cNvSpPr>
          <p:nvPr>
            <p:ph type="pic" sz="quarter" idx="22" hasCustomPrompt="1"/>
          </p:nvPr>
        </p:nvSpPr>
        <p:spPr>
          <a:xfrm>
            <a:off x="9072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5" name="Subtitle 2"/>
          <p:cNvSpPr>
            <a:spLocks noGrp="1"/>
          </p:cNvSpPr>
          <p:nvPr>
            <p:ph type="subTitle" idx="1" hasCustomPrompt="1"/>
          </p:nvPr>
        </p:nvSpPr>
        <p:spPr>
          <a:xfrm>
            <a:off x="792000" y="3213554"/>
            <a:ext cx="3312000" cy="528350"/>
          </a:xfrm>
          <a:prstGeom prst="rect">
            <a:avLst/>
          </a:prstGeom>
        </p:spPr>
        <p:txBody>
          <a:bodyPr wrap="square">
            <a:spAutoFit/>
          </a:bodyPr>
          <a:lstStyle>
            <a:lvl1pPr marL="0" indent="0" algn="ctr">
              <a:lnSpc>
                <a:spcPts val="3400"/>
              </a:lnSpc>
              <a:spcBef>
                <a:spcPts val="600"/>
              </a:spcBef>
              <a:buNone/>
              <a:defRPr lang="id-ID"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3" name="Text Placeholder 2"/>
          <p:cNvSpPr>
            <a:spLocks noGrp="1"/>
          </p:cNvSpPr>
          <p:nvPr>
            <p:ph type="body" sz="quarter" idx="23"/>
          </p:nvPr>
        </p:nvSpPr>
        <p:spPr>
          <a:xfrm>
            <a:off x="4677155" y="3213554"/>
            <a:ext cx="3312000" cy="528350"/>
          </a:xfrm>
          <a:prstGeom prst="rect">
            <a:avLst/>
          </a:prstGeom>
        </p:spPr>
        <p:txBody>
          <a:bodyPr>
            <a:spAutoFit/>
          </a:bodyPr>
          <a:lstStyle>
            <a:lvl1pPr marL="0" indent="0" algn="ctr">
              <a:lnSpc>
                <a:spcPts val="3400"/>
              </a:lnSpc>
              <a:spcBef>
                <a:spcPts val="60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
        <p:nvSpPr>
          <p:cNvPr id="10" name="Text Placeholder 2"/>
          <p:cNvSpPr>
            <a:spLocks noGrp="1"/>
          </p:cNvSpPr>
          <p:nvPr>
            <p:ph type="body" sz="quarter" idx="24"/>
          </p:nvPr>
        </p:nvSpPr>
        <p:spPr>
          <a:xfrm>
            <a:off x="8496000" y="3213554"/>
            <a:ext cx="3312000" cy="528350"/>
          </a:xfrm>
          <a:prstGeom prst="rect">
            <a:avLst/>
          </a:prstGeom>
        </p:spPr>
        <p:txBody>
          <a:bodyPr>
            <a:spAutoFit/>
          </a:bodyPr>
          <a:lstStyle>
            <a:lvl1pPr marL="0" indent="0" algn="ctr">
              <a:lnSpc>
                <a:spcPts val="3400"/>
              </a:lnSpc>
              <a:spcBef>
                <a:spcPts val="60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3770670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3" name="Picture Placeholder 6"/>
          <p:cNvSpPr>
            <a:spLocks noGrp="1"/>
          </p:cNvSpPr>
          <p:nvPr>
            <p:ph type="pic" sz="quarter" idx="12" hasCustomPrompt="1"/>
          </p:nvPr>
        </p:nvSpPr>
        <p:spPr>
          <a:xfrm>
            <a:off x="861465" y="559160"/>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5" name="Subtitle 2"/>
          <p:cNvSpPr>
            <a:spLocks noGrp="1"/>
          </p:cNvSpPr>
          <p:nvPr>
            <p:ph type="subTitle" idx="1" hasCustomPrompt="1"/>
          </p:nvPr>
        </p:nvSpPr>
        <p:spPr>
          <a:xfrm>
            <a:off x="623260" y="4992848"/>
            <a:ext cx="4500000" cy="553998"/>
          </a:xfrm>
          <a:prstGeom prst="rect">
            <a:avLst/>
          </a:prstGeom>
        </p:spPr>
        <p:txBody>
          <a:bodyPr wrap="square">
            <a:spAutoFit/>
          </a:bodyPr>
          <a:lstStyle>
            <a:lvl1pPr marL="0" indent="0" algn="ctr">
              <a:lnSpc>
                <a:spcPts val="36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6" name="Picture Placeholder 6"/>
          <p:cNvSpPr>
            <a:spLocks noGrp="1"/>
          </p:cNvSpPr>
          <p:nvPr>
            <p:ph type="pic" sz="quarter" idx="13" hasCustomPrompt="1"/>
          </p:nvPr>
        </p:nvSpPr>
        <p:spPr>
          <a:xfrm>
            <a:off x="6715419" y="559160"/>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ext Placeholder 3"/>
          <p:cNvSpPr>
            <a:spLocks noGrp="1"/>
          </p:cNvSpPr>
          <p:nvPr>
            <p:ph type="body" sz="quarter" idx="14"/>
          </p:nvPr>
        </p:nvSpPr>
        <p:spPr>
          <a:xfrm>
            <a:off x="6470525" y="4992848"/>
            <a:ext cx="4500000" cy="553998"/>
          </a:xfrm>
          <a:prstGeom prst="rect">
            <a:avLst/>
          </a:prstGeom>
        </p:spPr>
        <p:txBody>
          <a:bodyPr wrap="square">
            <a:spAutoFit/>
          </a:bodyPr>
          <a:lstStyle>
            <a:lvl1pPr marL="0" indent="0" algn="ctr">
              <a:lnSpc>
                <a:spcPts val="3600"/>
              </a:lnSpc>
              <a:spcBef>
                <a:spcPts val="0"/>
              </a:spcBef>
              <a:buNone/>
              <a:defRPr lang="bg-BG"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8908703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8531888" y="3665986"/>
            <a:ext cx="3240000" cy="528350"/>
          </a:xfrm>
          <a:prstGeom prst="rect">
            <a:avLst/>
          </a:prstGeom>
        </p:spPr>
        <p:txBody>
          <a:bodyPr wrap="square">
            <a:spAutoFit/>
          </a:bodyPr>
          <a:lstStyle>
            <a:lvl1pPr marL="0" indent="0" algn="l">
              <a:lnSpc>
                <a:spcPts val="3400"/>
              </a:lnSpc>
              <a:spcBef>
                <a:spcPts val="0"/>
              </a:spcBef>
              <a:buNone/>
              <a:defRPr lang="id-ID"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8" name="Picture Placeholder 10">
            <a:extLst>
              <a:ext uri="{FF2B5EF4-FFF2-40B4-BE49-F238E27FC236}">
                <a16:creationId xmlns:a16="http://schemas.microsoft.com/office/drawing/2014/main" id="{DF039CA0-DB02-4BEA-B025-A80880B1297F}"/>
              </a:ext>
            </a:extLst>
          </p:cNvPr>
          <p:cNvSpPr>
            <a:spLocks noGrp="1"/>
          </p:cNvSpPr>
          <p:nvPr>
            <p:ph type="pic" sz="quarter" idx="10"/>
          </p:nvPr>
        </p:nvSpPr>
        <p:spPr>
          <a:xfrm>
            <a:off x="900527" y="500326"/>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9" name="Picture Placeholder 10">
            <a:extLst>
              <a:ext uri="{FF2B5EF4-FFF2-40B4-BE49-F238E27FC236}">
                <a16:creationId xmlns:a16="http://schemas.microsoft.com/office/drawing/2014/main" id="{DF039CA0-DB02-4BEA-B025-A80880B1297F}"/>
              </a:ext>
            </a:extLst>
          </p:cNvPr>
          <p:cNvSpPr>
            <a:spLocks noGrp="1"/>
          </p:cNvSpPr>
          <p:nvPr>
            <p:ph type="pic" sz="quarter" idx="23"/>
          </p:nvPr>
        </p:nvSpPr>
        <p:spPr>
          <a:xfrm>
            <a:off x="4752415" y="500326"/>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10" name="Picture Placeholder 10">
            <a:extLst>
              <a:ext uri="{FF2B5EF4-FFF2-40B4-BE49-F238E27FC236}">
                <a16:creationId xmlns:a16="http://schemas.microsoft.com/office/drawing/2014/main" id="{DF039CA0-DB02-4BEA-B025-A80880B1297F}"/>
              </a:ext>
            </a:extLst>
          </p:cNvPr>
          <p:cNvSpPr>
            <a:spLocks noGrp="1"/>
          </p:cNvSpPr>
          <p:nvPr>
            <p:ph type="pic" sz="quarter" idx="24"/>
          </p:nvPr>
        </p:nvSpPr>
        <p:spPr>
          <a:xfrm>
            <a:off x="8604303" y="505333"/>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3" name="Text Placeholder 2"/>
          <p:cNvSpPr>
            <a:spLocks noGrp="1"/>
          </p:cNvSpPr>
          <p:nvPr>
            <p:ph type="body" sz="quarter" idx="25"/>
          </p:nvPr>
        </p:nvSpPr>
        <p:spPr>
          <a:xfrm>
            <a:off x="4680000" y="3665986"/>
            <a:ext cx="3240000" cy="528350"/>
          </a:xfrm>
          <a:prstGeom prst="rect">
            <a:avLst/>
          </a:prstGeom>
        </p:spPr>
        <p:txBody>
          <a:bodyPr>
            <a:spAutoFit/>
          </a:bodyPr>
          <a:lstStyle>
            <a:lvl1pPr marL="0" indent="0">
              <a:lnSpc>
                <a:spcPts val="3400"/>
              </a:lnSpc>
              <a:spcBef>
                <a:spcPts val="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
        <p:nvSpPr>
          <p:cNvPr id="11" name="Text Placeholder 10"/>
          <p:cNvSpPr>
            <a:spLocks noGrp="1"/>
          </p:cNvSpPr>
          <p:nvPr>
            <p:ph type="body" sz="quarter" idx="26"/>
          </p:nvPr>
        </p:nvSpPr>
        <p:spPr>
          <a:xfrm>
            <a:off x="828112" y="3665986"/>
            <a:ext cx="3240000" cy="528350"/>
          </a:xfrm>
          <a:prstGeom prst="rect">
            <a:avLst/>
          </a:prstGeom>
        </p:spPr>
        <p:txBody>
          <a:bodyPr>
            <a:spAutoFit/>
          </a:bodyPr>
          <a:lstStyle>
            <a:lvl1pPr marL="0" indent="0">
              <a:lnSpc>
                <a:spcPts val="3400"/>
              </a:lnSpc>
              <a:spcBef>
                <a:spcPts val="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2692442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ounded Rectangle 3"/>
          <p:cNvSpPr/>
          <p:nvPr userDrawn="1"/>
        </p:nvSpPr>
        <p:spPr>
          <a:xfrm>
            <a:off x="1584000" y="2251911"/>
            <a:ext cx="9144000" cy="2174092"/>
          </a:xfrm>
          <a:prstGeom prst="round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Title 1"/>
          <p:cNvSpPr>
            <a:spLocks noGrp="1"/>
          </p:cNvSpPr>
          <p:nvPr>
            <p:ph type="ctrTitle" hasCustomPrompt="1"/>
          </p:nvPr>
        </p:nvSpPr>
        <p:spPr>
          <a:xfrm>
            <a:off x="2058040" y="2814769"/>
            <a:ext cx="8075920" cy="682238"/>
          </a:xfrm>
          <a:prstGeom prst="rect">
            <a:avLst/>
          </a:prstGeom>
        </p:spPr>
        <p:txBody>
          <a:bodyPr anchor="t" anchorCtr="0">
            <a:spAutoFit/>
          </a:bodyPr>
          <a:lstStyle>
            <a:lvl1pPr algn="ctr">
              <a:lnSpc>
                <a:spcPts val="4600"/>
              </a:lnSpc>
              <a:spcBef>
                <a:spcPts val="1200"/>
              </a:spcBef>
              <a:defRPr lang="id-ID" sz="3200" b="1" kern="1200" cap="all"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a:t>
            </a:r>
            <a:r>
              <a:rPr lang="en-US" dirty="0" err="1"/>
              <a:t>titlE</a:t>
            </a:r>
            <a:endParaRPr lang="id-ID" dirty="0"/>
          </a:p>
        </p:txBody>
      </p:sp>
      <p:sp>
        <p:nvSpPr>
          <p:cNvPr id="3" name="Subtitle 2"/>
          <p:cNvSpPr>
            <a:spLocks noGrp="1"/>
          </p:cNvSpPr>
          <p:nvPr>
            <p:ph type="subTitle" idx="1" hasCustomPrompt="1"/>
          </p:nvPr>
        </p:nvSpPr>
        <p:spPr>
          <a:xfrm>
            <a:off x="1584000" y="4779463"/>
            <a:ext cx="9144000" cy="528350"/>
          </a:xfrm>
          <a:prstGeom prst="rect">
            <a:avLst/>
          </a:prstGeom>
        </p:spPr>
        <p:txBody>
          <a:bodyPr>
            <a:spAutoFit/>
          </a:bodyPr>
          <a:lstStyle>
            <a:lvl1pPr marL="0" indent="0" algn="ctr">
              <a:lnSpc>
                <a:spcPts val="3400"/>
              </a:lnSpc>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name, position, Rotary club </a:t>
            </a:r>
            <a:endParaRPr lang="id-ID" dirty="0"/>
          </a:p>
        </p:txBody>
      </p:sp>
      <p:pic>
        <p:nvPicPr>
          <p:cNvPr id="6" name="Picture 5"/>
          <p:cNvPicPr>
            <a:picLocks noChangeAspect="1"/>
          </p:cNvPicPr>
          <p:nvPr userDrawn="1"/>
        </p:nvPicPr>
        <p:blipFill>
          <a:blip r:embed="rId2"/>
          <a:stretch>
            <a:fillRect/>
          </a:stretch>
        </p:blipFill>
        <p:spPr>
          <a:xfrm>
            <a:off x="1584000" y="494025"/>
            <a:ext cx="2520000" cy="1155264"/>
          </a:xfrm>
          <a:prstGeom prst="rect">
            <a:avLst/>
          </a:prstGeom>
        </p:spPr>
      </p:pic>
      <p:pic>
        <p:nvPicPr>
          <p:cNvPr id="8" name="Picture 7"/>
          <p:cNvPicPr>
            <a:picLocks noChangeAspect="1"/>
          </p:cNvPicPr>
          <p:nvPr userDrawn="1"/>
        </p:nvPicPr>
        <p:blipFill>
          <a:blip r:embed="rId3"/>
          <a:stretch>
            <a:fillRect/>
          </a:stretch>
        </p:blipFill>
        <p:spPr>
          <a:xfrm>
            <a:off x="7967965" y="493689"/>
            <a:ext cx="2760035" cy="1155600"/>
          </a:xfrm>
          <a:prstGeom prst="rect">
            <a:avLst/>
          </a:prstGeom>
        </p:spPr>
      </p:pic>
    </p:spTree>
    <p:extLst>
      <p:ext uri="{BB962C8B-B14F-4D97-AF65-F5344CB8AC3E}">
        <p14:creationId xmlns:p14="http://schemas.microsoft.com/office/powerpoint/2010/main" val="364803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7" name="Rectangle 6"/>
          <p:cNvSpPr/>
          <p:nvPr userDrawn="1"/>
        </p:nvSpPr>
        <p:spPr>
          <a:xfrm>
            <a:off x="0" y="0"/>
            <a:ext cx="12192001" cy="141386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grpSp>
        <p:nvGrpSpPr>
          <p:cNvPr id="4" name="Group 3"/>
          <p:cNvGrpSpPr/>
          <p:nvPr userDrawn="1"/>
        </p:nvGrpSpPr>
        <p:grpSpPr>
          <a:xfrm>
            <a:off x="8602180" y="391887"/>
            <a:ext cx="3200496" cy="5527202"/>
            <a:chOff x="2342936" y="476046"/>
            <a:chExt cx="1935595" cy="3881945"/>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2936" y="476046"/>
              <a:ext cx="1935595" cy="3881945"/>
            </a:xfrm>
            <a:prstGeom prst="rect">
              <a:avLst/>
            </a:prstGeom>
          </p:spPr>
        </p:pic>
        <p:sp>
          <p:nvSpPr>
            <p:cNvPr id="6" name="Freeform 5"/>
            <p:cNvSpPr>
              <a:spLocks/>
            </p:cNvSpPr>
            <p:nvPr/>
          </p:nvSpPr>
          <p:spPr bwMode="auto">
            <a:xfrm>
              <a:off x="2469778" y="599569"/>
              <a:ext cx="1686986" cy="3633125"/>
            </a:xfrm>
            <a:custGeom>
              <a:avLst/>
              <a:gdLst>
                <a:gd name="T0" fmla="*/ 510 w 570"/>
                <a:gd name="T1" fmla="*/ 0 h 1232"/>
                <a:gd name="T2" fmla="*/ 510 w 570"/>
                <a:gd name="T3" fmla="*/ 0 h 1232"/>
                <a:gd name="T4" fmla="*/ 452 w 570"/>
                <a:gd name="T5" fmla="*/ 0 h 1232"/>
                <a:gd name="T6" fmla="*/ 444 w 570"/>
                <a:gd name="T7" fmla="*/ 7 h 1232"/>
                <a:gd name="T8" fmla="*/ 444 w 570"/>
                <a:gd name="T9" fmla="*/ 8 h 1232"/>
                <a:gd name="T10" fmla="*/ 444 w 570"/>
                <a:gd name="T11" fmla="*/ 8 h 1232"/>
                <a:gd name="T12" fmla="*/ 444 w 570"/>
                <a:gd name="T13" fmla="*/ 16 h 1232"/>
                <a:gd name="T14" fmla="*/ 415 w 570"/>
                <a:gd name="T15" fmla="*/ 45 h 1232"/>
                <a:gd name="T16" fmla="*/ 414 w 570"/>
                <a:gd name="T17" fmla="*/ 45 h 1232"/>
                <a:gd name="T18" fmla="*/ 157 w 570"/>
                <a:gd name="T19" fmla="*/ 45 h 1232"/>
                <a:gd name="T20" fmla="*/ 156 w 570"/>
                <a:gd name="T21" fmla="*/ 45 h 1232"/>
                <a:gd name="T22" fmla="*/ 155 w 570"/>
                <a:gd name="T23" fmla="*/ 45 h 1232"/>
                <a:gd name="T24" fmla="*/ 155 w 570"/>
                <a:gd name="T25" fmla="*/ 45 h 1232"/>
                <a:gd name="T26" fmla="*/ 155 w 570"/>
                <a:gd name="T27" fmla="*/ 45 h 1232"/>
                <a:gd name="T28" fmla="*/ 127 w 570"/>
                <a:gd name="T29" fmla="*/ 16 h 1232"/>
                <a:gd name="T30" fmla="*/ 127 w 570"/>
                <a:gd name="T31" fmla="*/ 7 h 1232"/>
                <a:gd name="T32" fmla="*/ 119 w 570"/>
                <a:gd name="T33" fmla="*/ 0 h 1232"/>
                <a:gd name="T34" fmla="*/ 60 w 570"/>
                <a:gd name="T35" fmla="*/ 0 h 1232"/>
                <a:gd name="T36" fmla="*/ 60 w 570"/>
                <a:gd name="T37" fmla="*/ 0 h 1232"/>
                <a:gd name="T38" fmla="*/ 60 w 570"/>
                <a:gd name="T39" fmla="*/ 0 h 1232"/>
                <a:gd name="T40" fmla="*/ 57 w 570"/>
                <a:gd name="T41" fmla="*/ 0 h 1232"/>
                <a:gd name="T42" fmla="*/ 57 w 570"/>
                <a:gd name="T43" fmla="*/ 0 h 1232"/>
                <a:gd name="T44" fmla="*/ 0 w 570"/>
                <a:gd name="T45" fmla="*/ 60 h 1232"/>
                <a:gd name="T46" fmla="*/ 0 w 570"/>
                <a:gd name="T47" fmla="*/ 1171 h 1232"/>
                <a:gd name="T48" fmla="*/ 0 w 570"/>
                <a:gd name="T49" fmla="*/ 1171 h 1232"/>
                <a:gd name="T50" fmla="*/ 60 w 570"/>
                <a:gd name="T51" fmla="*/ 1232 h 1232"/>
                <a:gd name="T52" fmla="*/ 510 w 570"/>
                <a:gd name="T53" fmla="*/ 1232 h 1232"/>
                <a:gd name="T54" fmla="*/ 570 w 570"/>
                <a:gd name="T55" fmla="*/ 1171 h 1232"/>
                <a:gd name="T56" fmla="*/ 570 w 570"/>
                <a:gd name="T57" fmla="*/ 1171 h 1232"/>
                <a:gd name="T58" fmla="*/ 570 w 570"/>
                <a:gd name="T59" fmla="*/ 60 h 1232"/>
                <a:gd name="T60" fmla="*/ 510 w 570"/>
                <a:gd name="T61"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0" h="1232">
                  <a:moveTo>
                    <a:pt x="510" y="0"/>
                  </a:moveTo>
                  <a:cubicBezTo>
                    <a:pt x="510" y="0"/>
                    <a:pt x="510" y="0"/>
                    <a:pt x="510" y="0"/>
                  </a:cubicBezTo>
                  <a:cubicBezTo>
                    <a:pt x="452" y="0"/>
                    <a:pt x="452" y="0"/>
                    <a:pt x="452" y="0"/>
                  </a:cubicBezTo>
                  <a:cubicBezTo>
                    <a:pt x="447" y="0"/>
                    <a:pt x="444" y="3"/>
                    <a:pt x="444" y="7"/>
                  </a:cubicBezTo>
                  <a:cubicBezTo>
                    <a:pt x="444" y="8"/>
                    <a:pt x="444" y="8"/>
                    <a:pt x="444" y="8"/>
                  </a:cubicBezTo>
                  <a:cubicBezTo>
                    <a:pt x="444" y="8"/>
                    <a:pt x="444" y="8"/>
                    <a:pt x="444" y="8"/>
                  </a:cubicBezTo>
                  <a:cubicBezTo>
                    <a:pt x="444" y="16"/>
                    <a:pt x="444" y="16"/>
                    <a:pt x="444" y="16"/>
                  </a:cubicBezTo>
                  <a:cubicBezTo>
                    <a:pt x="444" y="32"/>
                    <a:pt x="431" y="45"/>
                    <a:pt x="415" y="45"/>
                  </a:cubicBezTo>
                  <a:cubicBezTo>
                    <a:pt x="414" y="45"/>
                    <a:pt x="414" y="45"/>
                    <a:pt x="414" y="45"/>
                  </a:cubicBezTo>
                  <a:cubicBezTo>
                    <a:pt x="157" y="45"/>
                    <a:pt x="157" y="45"/>
                    <a:pt x="157" y="45"/>
                  </a:cubicBezTo>
                  <a:cubicBezTo>
                    <a:pt x="157" y="45"/>
                    <a:pt x="156" y="45"/>
                    <a:pt x="156" y="45"/>
                  </a:cubicBezTo>
                  <a:cubicBezTo>
                    <a:pt x="156" y="45"/>
                    <a:pt x="156" y="45"/>
                    <a:pt x="155" y="45"/>
                  </a:cubicBezTo>
                  <a:cubicBezTo>
                    <a:pt x="155" y="45"/>
                    <a:pt x="155" y="45"/>
                    <a:pt x="155" y="45"/>
                  </a:cubicBezTo>
                  <a:cubicBezTo>
                    <a:pt x="155" y="45"/>
                    <a:pt x="155" y="45"/>
                    <a:pt x="155" y="45"/>
                  </a:cubicBezTo>
                  <a:cubicBezTo>
                    <a:pt x="140" y="44"/>
                    <a:pt x="127" y="31"/>
                    <a:pt x="127" y="16"/>
                  </a:cubicBezTo>
                  <a:cubicBezTo>
                    <a:pt x="127" y="7"/>
                    <a:pt x="127" y="7"/>
                    <a:pt x="127" y="7"/>
                  </a:cubicBezTo>
                  <a:cubicBezTo>
                    <a:pt x="127" y="3"/>
                    <a:pt x="124" y="0"/>
                    <a:pt x="119" y="0"/>
                  </a:cubicBezTo>
                  <a:cubicBezTo>
                    <a:pt x="60" y="0"/>
                    <a:pt x="60" y="0"/>
                    <a:pt x="60" y="0"/>
                  </a:cubicBezTo>
                  <a:cubicBezTo>
                    <a:pt x="60" y="0"/>
                    <a:pt x="60" y="0"/>
                    <a:pt x="60" y="0"/>
                  </a:cubicBezTo>
                  <a:cubicBezTo>
                    <a:pt x="60" y="0"/>
                    <a:pt x="60" y="0"/>
                    <a:pt x="60" y="0"/>
                  </a:cubicBezTo>
                  <a:cubicBezTo>
                    <a:pt x="57" y="0"/>
                    <a:pt x="57" y="0"/>
                    <a:pt x="57" y="0"/>
                  </a:cubicBezTo>
                  <a:cubicBezTo>
                    <a:pt x="57" y="0"/>
                    <a:pt x="57" y="0"/>
                    <a:pt x="57" y="0"/>
                  </a:cubicBezTo>
                  <a:cubicBezTo>
                    <a:pt x="25" y="1"/>
                    <a:pt x="0" y="27"/>
                    <a:pt x="0" y="60"/>
                  </a:cubicBezTo>
                  <a:cubicBezTo>
                    <a:pt x="0" y="1171"/>
                    <a:pt x="0" y="1171"/>
                    <a:pt x="0" y="1171"/>
                  </a:cubicBezTo>
                  <a:cubicBezTo>
                    <a:pt x="0" y="1171"/>
                    <a:pt x="0" y="1171"/>
                    <a:pt x="0" y="1171"/>
                  </a:cubicBezTo>
                  <a:cubicBezTo>
                    <a:pt x="0" y="1205"/>
                    <a:pt x="27" y="1232"/>
                    <a:pt x="60" y="1232"/>
                  </a:cubicBezTo>
                  <a:cubicBezTo>
                    <a:pt x="510" y="1232"/>
                    <a:pt x="510" y="1232"/>
                    <a:pt x="510" y="1232"/>
                  </a:cubicBezTo>
                  <a:cubicBezTo>
                    <a:pt x="543" y="1232"/>
                    <a:pt x="570" y="1205"/>
                    <a:pt x="570" y="1171"/>
                  </a:cubicBezTo>
                  <a:cubicBezTo>
                    <a:pt x="570" y="1171"/>
                    <a:pt x="570" y="1171"/>
                    <a:pt x="570" y="1171"/>
                  </a:cubicBezTo>
                  <a:cubicBezTo>
                    <a:pt x="570" y="60"/>
                    <a:pt x="570" y="60"/>
                    <a:pt x="570" y="60"/>
                  </a:cubicBezTo>
                  <a:cubicBezTo>
                    <a:pt x="570" y="27"/>
                    <a:pt x="543" y="0"/>
                    <a:pt x="510" y="0"/>
                  </a:cubicBezTo>
                  <a:close/>
                </a:path>
              </a:pathLst>
            </a:custGeom>
            <a:solidFill>
              <a:srgbClr val="DDDDDD"/>
            </a:solidFill>
            <a:ln w="3175" cap="flat">
              <a:solidFill>
                <a:schemeClr val="tx1">
                  <a:lumMod val="90000"/>
                  <a:lumOff val="10000"/>
                </a:schemeClr>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baseline="-25000" dirty="0"/>
            </a:p>
          </p:txBody>
        </p:sp>
      </p:grpSp>
      <p:sp>
        <p:nvSpPr>
          <p:cNvPr id="3" name="Picture Placeholder 9"/>
          <p:cNvSpPr>
            <a:spLocks noGrp="1"/>
          </p:cNvSpPr>
          <p:nvPr>
            <p:ph type="pic" sz="quarter" idx="12" hasCustomPrompt="1"/>
          </p:nvPr>
        </p:nvSpPr>
        <p:spPr>
          <a:xfrm>
            <a:off x="8761528" y="567762"/>
            <a:ext cx="2948939" cy="5193919"/>
          </a:xfrm>
          <a:custGeom>
            <a:avLst/>
            <a:gdLst>
              <a:gd name="connsiteX0" fmla="*/ 158949 w 1589485"/>
              <a:gd name="connsiteY0" fmla="*/ 0 h 3423148"/>
              <a:gd name="connsiteX1" fmla="*/ 167314 w 1589485"/>
              <a:gd name="connsiteY1" fmla="*/ 0 h 3423148"/>
              <a:gd name="connsiteX2" fmla="*/ 331840 w 1589485"/>
              <a:gd name="connsiteY2" fmla="*/ 0 h 3423148"/>
              <a:gd name="connsiteX3" fmla="*/ 354149 w 1589485"/>
              <a:gd name="connsiteY3" fmla="*/ 19450 h 3423148"/>
              <a:gd name="connsiteX4" fmla="*/ 354149 w 1589485"/>
              <a:gd name="connsiteY4" fmla="*/ 44456 h 3423148"/>
              <a:gd name="connsiteX5" fmla="*/ 432229 w 1589485"/>
              <a:gd name="connsiteY5" fmla="*/ 125034 h 3423148"/>
              <a:gd name="connsiteX6" fmla="*/ 435017 w 1589485"/>
              <a:gd name="connsiteY6" fmla="*/ 125034 h 3423148"/>
              <a:gd name="connsiteX7" fmla="*/ 437806 w 1589485"/>
              <a:gd name="connsiteY7" fmla="*/ 125034 h 3423148"/>
              <a:gd name="connsiteX8" fmla="*/ 1154468 w 1589485"/>
              <a:gd name="connsiteY8" fmla="*/ 125034 h 3423148"/>
              <a:gd name="connsiteX9" fmla="*/ 1157257 w 1589485"/>
              <a:gd name="connsiteY9" fmla="*/ 125034 h 3423148"/>
              <a:gd name="connsiteX10" fmla="*/ 1238125 w 1589485"/>
              <a:gd name="connsiteY10" fmla="*/ 44456 h 3423148"/>
              <a:gd name="connsiteX11" fmla="*/ 1238125 w 1589485"/>
              <a:gd name="connsiteY11" fmla="*/ 22228 h 3423148"/>
              <a:gd name="connsiteX12" fmla="*/ 1238125 w 1589485"/>
              <a:gd name="connsiteY12" fmla="*/ 19450 h 3423148"/>
              <a:gd name="connsiteX13" fmla="*/ 1260434 w 1589485"/>
              <a:gd name="connsiteY13" fmla="*/ 0 h 3423148"/>
              <a:gd name="connsiteX14" fmla="*/ 1422171 w 1589485"/>
              <a:gd name="connsiteY14" fmla="*/ 0 h 3423148"/>
              <a:gd name="connsiteX15" fmla="*/ 1589485 w 1589485"/>
              <a:gd name="connsiteY15" fmla="*/ 166712 h 3423148"/>
              <a:gd name="connsiteX16" fmla="*/ 1589485 w 1589485"/>
              <a:gd name="connsiteY16" fmla="*/ 3253658 h 3423148"/>
              <a:gd name="connsiteX17" fmla="*/ 1422171 w 1589485"/>
              <a:gd name="connsiteY17" fmla="*/ 3423148 h 3423148"/>
              <a:gd name="connsiteX18" fmla="*/ 167314 w 1589485"/>
              <a:gd name="connsiteY18" fmla="*/ 3423148 h 3423148"/>
              <a:gd name="connsiteX19" fmla="*/ 0 w 1589485"/>
              <a:gd name="connsiteY19" fmla="*/ 3253658 h 3423148"/>
              <a:gd name="connsiteX20" fmla="*/ 0 w 1589485"/>
              <a:gd name="connsiteY20" fmla="*/ 166712 h 3423148"/>
              <a:gd name="connsiteX21" fmla="*/ 158949 w 1589485"/>
              <a:gd name="connsiteY21" fmla="*/ 0 h 342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89485" h="3423148">
                <a:moveTo>
                  <a:pt x="158949" y="0"/>
                </a:moveTo>
                <a:cubicBezTo>
                  <a:pt x="158949" y="0"/>
                  <a:pt x="158949" y="0"/>
                  <a:pt x="167314" y="0"/>
                </a:cubicBezTo>
                <a:cubicBezTo>
                  <a:pt x="167314" y="0"/>
                  <a:pt x="167314" y="0"/>
                  <a:pt x="331840" y="0"/>
                </a:cubicBezTo>
                <a:cubicBezTo>
                  <a:pt x="345783" y="0"/>
                  <a:pt x="354149" y="8336"/>
                  <a:pt x="354149" y="19450"/>
                </a:cubicBezTo>
                <a:cubicBezTo>
                  <a:pt x="354149" y="19450"/>
                  <a:pt x="354149" y="19450"/>
                  <a:pt x="354149" y="44456"/>
                </a:cubicBezTo>
                <a:cubicBezTo>
                  <a:pt x="354149" y="86134"/>
                  <a:pt x="390400" y="122255"/>
                  <a:pt x="432229" y="125034"/>
                </a:cubicBezTo>
                <a:cubicBezTo>
                  <a:pt x="435017" y="125034"/>
                  <a:pt x="435017" y="125034"/>
                  <a:pt x="435017" y="125034"/>
                </a:cubicBezTo>
                <a:cubicBezTo>
                  <a:pt x="435017" y="125034"/>
                  <a:pt x="437806" y="125034"/>
                  <a:pt x="437806" y="125034"/>
                </a:cubicBezTo>
                <a:cubicBezTo>
                  <a:pt x="437806" y="125034"/>
                  <a:pt x="437806" y="125034"/>
                  <a:pt x="1154468" y="125034"/>
                </a:cubicBezTo>
                <a:cubicBezTo>
                  <a:pt x="1154468" y="125034"/>
                  <a:pt x="1154468" y="125034"/>
                  <a:pt x="1157257" y="125034"/>
                </a:cubicBezTo>
                <a:cubicBezTo>
                  <a:pt x="1201874" y="125034"/>
                  <a:pt x="1238125" y="88913"/>
                  <a:pt x="1238125" y="44456"/>
                </a:cubicBezTo>
                <a:cubicBezTo>
                  <a:pt x="1238125" y="44456"/>
                  <a:pt x="1238125" y="44456"/>
                  <a:pt x="1238125" y="22228"/>
                </a:cubicBezTo>
                <a:cubicBezTo>
                  <a:pt x="1238125" y="22228"/>
                  <a:pt x="1238125" y="22228"/>
                  <a:pt x="1238125" y="19450"/>
                </a:cubicBezTo>
                <a:cubicBezTo>
                  <a:pt x="1238125" y="8336"/>
                  <a:pt x="1246491" y="0"/>
                  <a:pt x="1260434" y="0"/>
                </a:cubicBezTo>
                <a:cubicBezTo>
                  <a:pt x="1260434" y="0"/>
                  <a:pt x="1260434" y="0"/>
                  <a:pt x="1422171" y="0"/>
                </a:cubicBezTo>
                <a:cubicBezTo>
                  <a:pt x="1514194" y="0"/>
                  <a:pt x="1589485" y="75020"/>
                  <a:pt x="1589485" y="166712"/>
                </a:cubicBezTo>
                <a:cubicBezTo>
                  <a:pt x="1589485" y="166712"/>
                  <a:pt x="1589485" y="166712"/>
                  <a:pt x="1589485" y="3253658"/>
                </a:cubicBezTo>
                <a:cubicBezTo>
                  <a:pt x="1589485" y="3348128"/>
                  <a:pt x="1514194" y="3423148"/>
                  <a:pt x="1422171" y="3423148"/>
                </a:cubicBezTo>
                <a:cubicBezTo>
                  <a:pt x="1422171" y="3423148"/>
                  <a:pt x="1422171" y="3423148"/>
                  <a:pt x="167314" y="3423148"/>
                </a:cubicBezTo>
                <a:cubicBezTo>
                  <a:pt x="75291" y="3423148"/>
                  <a:pt x="0" y="3348128"/>
                  <a:pt x="0" y="3253658"/>
                </a:cubicBezTo>
                <a:cubicBezTo>
                  <a:pt x="0" y="3253658"/>
                  <a:pt x="0" y="3253658"/>
                  <a:pt x="0" y="166712"/>
                </a:cubicBezTo>
                <a:cubicBezTo>
                  <a:pt x="0" y="75020"/>
                  <a:pt x="69714" y="2778"/>
                  <a:pt x="158949" y="0"/>
                </a:cubicBezTo>
                <a:close/>
              </a:path>
            </a:pathLst>
          </a:custGeom>
          <a:no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 name="Title 1"/>
          <p:cNvSpPr>
            <a:spLocks noGrp="1"/>
          </p:cNvSpPr>
          <p:nvPr>
            <p:ph type="title"/>
          </p:nvPr>
        </p:nvSpPr>
        <p:spPr>
          <a:xfrm>
            <a:off x="515470" y="288284"/>
            <a:ext cx="7374655" cy="528350"/>
          </a:xfrm>
          <a:prstGeom prst="rect">
            <a:avLst/>
          </a:prstGeom>
        </p:spPr>
        <p:txBody>
          <a:bodyPr>
            <a:spAutoFit/>
          </a:bodyPr>
          <a:lstStyle>
            <a:lvl1pPr>
              <a:lnSpc>
                <a:spcPts val="3400"/>
              </a:lnSpc>
              <a:defRPr sz="2600" b="1">
                <a:solidFill>
                  <a:srgbClr val="FFFFFF"/>
                </a:solidFill>
                <a:latin typeface="Lato"/>
              </a:defRPr>
            </a:lvl1pPr>
          </a:lstStyle>
          <a:p>
            <a:r>
              <a:rPr lang="en-US" dirty="0"/>
              <a:t>Click to edit Master title style</a:t>
            </a:r>
            <a:endParaRPr lang="bg-BG" dirty="0"/>
          </a:p>
        </p:txBody>
      </p:sp>
      <p:sp>
        <p:nvSpPr>
          <p:cNvPr id="9" name="Text Placeholder 8"/>
          <p:cNvSpPr>
            <a:spLocks noGrp="1"/>
          </p:cNvSpPr>
          <p:nvPr>
            <p:ph type="body" sz="quarter" idx="13"/>
          </p:nvPr>
        </p:nvSpPr>
        <p:spPr>
          <a:xfrm>
            <a:off x="515938" y="1720850"/>
            <a:ext cx="7373937" cy="4198938"/>
          </a:xfrm>
          <a:prstGeom prst="rect">
            <a:avLst/>
          </a:prstGeom>
        </p:spPr>
        <p:txBody>
          <a:bodyPr/>
          <a:lstStyle>
            <a:lvl1pPr>
              <a:lnSpc>
                <a:spcPts val="3400"/>
              </a:lnSpc>
              <a:spcBef>
                <a:spcPts val="1200"/>
              </a:spcBef>
              <a:defRPr sz="2600"/>
            </a:lvl1pPr>
            <a:lvl2pPr>
              <a:lnSpc>
                <a:spcPts val="3400"/>
              </a:lnSpc>
              <a:spcBef>
                <a:spcPts val="1200"/>
              </a:spcBef>
              <a:defRPr sz="2600"/>
            </a:lvl2pPr>
            <a:lvl3pPr>
              <a:lnSpc>
                <a:spcPts val="3400"/>
              </a:lnSpc>
              <a:spcBef>
                <a:spcPts val="1200"/>
              </a:spcBef>
              <a:defRPr sz="2600"/>
            </a:lvl3pPr>
            <a:lvl4pPr>
              <a:lnSpc>
                <a:spcPts val="3400"/>
              </a:lnSpc>
              <a:spcBef>
                <a:spcPts val="1200"/>
              </a:spcBef>
              <a:defRPr sz="2600"/>
            </a:lvl4pPr>
            <a:lvl5pPr>
              <a:lnSpc>
                <a:spcPts val="3400"/>
              </a:lnSpc>
              <a:spcBef>
                <a:spcPts val="1200"/>
              </a:spcBef>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33317812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0" name="Rectangle 19"/>
          <p:cNvSpPr/>
          <p:nvPr userDrawn="1"/>
        </p:nvSpPr>
        <p:spPr>
          <a:xfrm>
            <a:off x="-1" y="-17817"/>
            <a:ext cx="12192001" cy="1722110"/>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Light" panose="020F0502020204030203" pitchFamily="34" charset="0"/>
              <a:ea typeface="Lato Light" panose="020F0502020204030203" pitchFamily="34" charset="0"/>
              <a:cs typeface="Lato Light" panose="020F0502020204030203" pitchFamily="34" charset="0"/>
            </a:endParaRPr>
          </a:p>
        </p:txBody>
      </p:sp>
      <p:grpSp>
        <p:nvGrpSpPr>
          <p:cNvPr id="4" name="Group 3"/>
          <p:cNvGrpSpPr/>
          <p:nvPr userDrawn="1"/>
        </p:nvGrpSpPr>
        <p:grpSpPr>
          <a:xfrm rot="16200000">
            <a:off x="6691276" y="244838"/>
            <a:ext cx="4364996" cy="6088324"/>
            <a:chOff x="5865781" y="280516"/>
            <a:chExt cx="2880079" cy="4241722"/>
          </a:xfrm>
        </p:grpSpPr>
        <p:sp>
          <p:nvSpPr>
            <p:cNvPr id="5" name="Freeform 4"/>
            <p:cNvSpPr>
              <a:spLocks noEditPoints="1"/>
            </p:cNvSpPr>
            <p:nvPr/>
          </p:nvSpPr>
          <p:spPr bwMode="auto">
            <a:xfrm>
              <a:off x="5865781" y="280516"/>
              <a:ext cx="2880079" cy="4241722"/>
            </a:xfrm>
            <a:custGeom>
              <a:avLst/>
              <a:gdLst>
                <a:gd name="T0" fmla="*/ 1156 w 1156"/>
                <a:gd name="T1" fmla="*/ 87 h 1703"/>
                <a:gd name="T2" fmla="*/ 1068 w 1156"/>
                <a:gd name="T3" fmla="*/ 0 h 1703"/>
                <a:gd name="T4" fmla="*/ 88 w 1156"/>
                <a:gd name="T5" fmla="*/ 0 h 1703"/>
                <a:gd name="T6" fmla="*/ 26 w 1156"/>
                <a:gd name="T7" fmla="*/ 26 h 1703"/>
                <a:gd name="T8" fmla="*/ 1 w 1156"/>
                <a:gd name="T9" fmla="*/ 87 h 1703"/>
                <a:gd name="T10" fmla="*/ 0 w 1156"/>
                <a:gd name="T11" fmla="*/ 1616 h 1703"/>
                <a:gd name="T12" fmla="*/ 87 w 1156"/>
                <a:gd name="T13" fmla="*/ 1703 h 1703"/>
                <a:gd name="T14" fmla="*/ 1068 w 1156"/>
                <a:gd name="T15" fmla="*/ 1703 h 1703"/>
                <a:gd name="T16" fmla="*/ 1129 w 1156"/>
                <a:gd name="T17" fmla="*/ 1678 h 1703"/>
                <a:gd name="T18" fmla="*/ 1155 w 1156"/>
                <a:gd name="T19" fmla="*/ 1616 h 1703"/>
                <a:gd name="T20" fmla="*/ 1156 w 1156"/>
                <a:gd name="T21" fmla="*/ 87 h 1703"/>
                <a:gd name="T22" fmla="*/ 89 w 1156"/>
                <a:gd name="T23" fmla="*/ 1689 h 1703"/>
                <a:gd name="T24" fmla="*/ 89 w 1156"/>
                <a:gd name="T25" fmla="*/ 1689 h 1703"/>
                <a:gd name="T26" fmla="*/ 89 w 1156"/>
                <a:gd name="T27" fmla="*/ 1689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6" h="1703">
                  <a:moveTo>
                    <a:pt x="1156" y="87"/>
                  </a:moveTo>
                  <a:cubicBezTo>
                    <a:pt x="1156" y="40"/>
                    <a:pt x="1117" y="1"/>
                    <a:pt x="1068" y="0"/>
                  </a:cubicBezTo>
                  <a:cubicBezTo>
                    <a:pt x="88" y="0"/>
                    <a:pt x="88" y="0"/>
                    <a:pt x="88" y="0"/>
                  </a:cubicBezTo>
                  <a:cubicBezTo>
                    <a:pt x="65" y="0"/>
                    <a:pt x="43" y="9"/>
                    <a:pt x="26" y="26"/>
                  </a:cubicBezTo>
                  <a:cubicBezTo>
                    <a:pt x="10" y="42"/>
                    <a:pt x="1" y="64"/>
                    <a:pt x="1" y="87"/>
                  </a:cubicBezTo>
                  <a:cubicBezTo>
                    <a:pt x="0" y="1616"/>
                    <a:pt x="0" y="1616"/>
                    <a:pt x="0" y="1616"/>
                  </a:cubicBezTo>
                  <a:cubicBezTo>
                    <a:pt x="0" y="1664"/>
                    <a:pt x="39" y="1703"/>
                    <a:pt x="87" y="1703"/>
                  </a:cubicBezTo>
                  <a:cubicBezTo>
                    <a:pt x="1068" y="1703"/>
                    <a:pt x="1068" y="1703"/>
                    <a:pt x="1068" y="1703"/>
                  </a:cubicBezTo>
                  <a:cubicBezTo>
                    <a:pt x="1091" y="1703"/>
                    <a:pt x="1113" y="1694"/>
                    <a:pt x="1129" y="1678"/>
                  </a:cubicBezTo>
                  <a:cubicBezTo>
                    <a:pt x="1146" y="1661"/>
                    <a:pt x="1155" y="1639"/>
                    <a:pt x="1155" y="1616"/>
                  </a:cubicBezTo>
                  <a:cubicBezTo>
                    <a:pt x="1156" y="87"/>
                    <a:pt x="1156" y="87"/>
                    <a:pt x="1156" y="87"/>
                  </a:cubicBezTo>
                  <a:moveTo>
                    <a:pt x="89" y="1689"/>
                  </a:moveTo>
                  <a:cubicBezTo>
                    <a:pt x="89" y="1689"/>
                    <a:pt x="89" y="1689"/>
                    <a:pt x="89" y="1689"/>
                  </a:cubicBezTo>
                  <a:cubicBezTo>
                    <a:pt x="89" y="1689"/>
                    <a:pt x="89" y="1689"/>
                    <a:pt x="89" y="1689"/>
                  </a:cubicBezTo>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6" name="Group 5"/>
            <p:cNvGrpSpPr/>
            <p:nvPr/>
          </p:nvGrpSpPr>
          <p:grpSpPr>
            <a:xfrm>
              <a:off x="5889406" y="297697"/>
              <a:ext cx="2824239" cy="4192324"/>
              <a:chOff x="5889406" y="297697"/>
              <a:chExt cx="2824239" cy="4192324"/>
            </a:xfrm>
          </p:grpSpPr>
          <p:sp>
            <p:nvSpPr>
              <p:cNvPr id="8" name="Freeform 7"/>
              <p:cNvSpPr>
                <a:spLocks/>
              </p:cNvSpPr>
              <p:nvPr/>
            </p:nvSpPr>
            <p:spPr bwMode="auto">
              <a:xfrm>
                <a:off x="5889406" y="297697"/>
                <a:ext cx="2824239" cy="4192324"/>
              </a:xfrm>
              <a:custGeom>
                <a:avLst/>
                <a:gdLst>
                  <a:gd name="T0" fmla="*/ 1053 w 1133"/>
                  <a:gd name="T1" fmla="*/ 0 h 1683"/>
                  <a:gd name="T2" fmla="*/ 81 w 1133"/>
                  <a:gd name="T3" fmla="*/ 0 h 1683"/>
                  <a:gd name="T4" fmla="*/ 1 w 1133"/>
                  <a:gd name="T5" fmla="*/ 80 h 1683"/>
                  <a:gd name="T6" fmla="*/ 0 w 1133"/>
                  <a:gd name="T7" fmla="*/ 1602 h 1683"/>
                  <a:gd name="T8" fmla="*/ 80 w 1133"/>
                  <a:gd name="T9" fmla="*/ 1682 h 1683"/>
                  <a:gd name="T10" fmla="*/ 1052 w 1133"/>
                  <a:gd name="T11" fmla="*/ 1683 h 1683"/>
                  <a:gd name="T12" fmla="*/ 1132 w 1133"/>
                  <a:gd name="T13" fmla="*/ 1603 h 1683"/>
                  <a:gd name="T14" fmla="*/ 1133 w 1133"/>
                  <a:gd name="T15" fmla="*/ 80 h 1683"/>
                  <a:gd name="T16" fmla="*/ 1053 w 1133"/>
                  <a:gd name="T17"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1683">
                    <a:moveTo>
                      <a:pt x="1053" y="0"/>
                    </a:moveTo>
                    <a:cubicBezTo>
                      <a:pt x="81" y="0"/>
                      <a:pt x="81" y="0"/>
                      <a:pt x="81" y="0"/>
                    </a:cubicBezTo>
                    <a:cubicBezTo>
                      <a:pt x="37" y="0"/>
                      <a:pt x="1" y="36"/>
                      <a:pt x="1" y="80"/>
                    </a:cubicBezTo>
                    <a:cubicBezTo>
                      <a:pt x="0" y="1602"/>
                      <a:pt x="0" y="1602"/>
                      <a:pt x="0" y="1602"/>
                    </a:cubicBezTo>
                    <a:cubicBezTo>
                      <a:pt x="0" y="1646"/>
                      <a:pt x="36" y="1682"/>
                      <a:pt x="80" y="1682"/>
                    </a:cubicBezTo>
                    <a:cubicBezTo>
                      <a:pt x="1052" y="1683"/>
                      <a:pt x="1052" y="1683"/>
                      <a:pt x="1052" y="1683"/>
                    </a:cubicBezTo>
                    <a:cubicBezTo>
                      <a:pt x="1096" y="1683"/>
                      <a:pt x="1132" y="1647"/>
                      <a:pt x="1132" y="1603"/>
                    </a:cubicBezTo>
                    <a:cubicBezTo>
                      <a:pt x="1133" y="80"/>
                      <a:pt x="1133" y="80"/>
                      <a:pt x="1133" y="80"/>
                    </a:cubicBezTo>
                    <a:cubicBezTo>
                      <a:pt x="1133" y="36"/>
                      <a:pt x="1097" y="0"/>
                      <a:pt x="1053" y="0"/>
                    </a:cubicBezTo>
                  </a:path>
                </a:pathLst>
              </a:cu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path path="circle">
                  <a:fillToRect l="50000" t="50000" r="50000" b="50000"/>
                </a:path>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9" name="Group 8"/>
              <p:cNvGrpSpPr/>
              <p:nvPr/>
            </p:nvGrpSpPr>
            <p:grpSpPr>
              <a:xfrm>
                <a:off x="7180936" y="4151442"/>
                <a:ext cx="241178" cy="241176"/>
                <a:chOff x="4416669" y="4738689"/>
                <a:chExt cx="298444" cy="298442"/>
              </a:xfrm>
            </p:grpSpPr>
            <p:sp>
              <p:nvSpPr>
                <p:cNvPr id="17" name="Freeform 16"/>
                <p:cNvSpPr>
                  <a:spLocks/>
                </p:cNvSpPr>
                <p:nvPr/>
              </p:nvSpPr>
              <p:spPr bwMode="auto">
                <a:xfrm>
                  <a:off x="4416669" y="4738689"/>
                  <a:ext cx="298444" cy="298442"/>
                </a:xfrm>
                <a:custGeom>
                  <a:avLst/>
                  <a:gdLst>
                    <a:gd name="T0" fmla="*/ 92 w 92"/>
                    <a:gd name="T1" fmla="*/ 46 h 93"/>
                    <a:gd name="T2" fmla="*/ 46 w 92"/>
                    <a:gd name="T3" fmla="*/ 93 h 93"/>
                    <a:gd name="T4" fmla="*/ 0 w 92"/>
                    <a:gd name="T5" fmla="*/ 46 h 93"/>
                    <a:gd name="T6" fmla="*/ 46 w 92"/>
                    <a:gd name="T7" fmla="*/ 0 h 93"/>
                    <a:gd name="T8" fmla="*/ 92 w 92"/>
                    <a:gd name="T9" fmla="*/ 46 h 93"/>
                  </a:gdLst>
                  <a:ahLst/>
                  <a:cxnLst>
                    <a:cxn ang="0">
                      <a:pos x="T0" y="T1"/>
                    </a:cxn>
                    <a:cxn ang="0">
                      <a:pos x="T2" y="T3"/>
                    </a:cxn>
                    <a:cxn ang="0">
                      <a:pos x="T4" y="T5"/>
                    </a:cxn>
                    <a:cxn ang="0">
                      <a:pos x="T6" y="T7"/>
                    </a:cxn>
                    <a:cxn ang="0">
                      <a:pos x="T8" y="T9"/>
                    </a:cxn>
                  </a:cxnLst>
                  <a:rect l="0" t="0" r="r" b="b"/>
                  <a:pathLst>
                    <a:path w="92" h="93">
                      <a:moveTo>
                        <a:pt x="92" y="46"/>
                      </a:moveTo>
                      <a:cubicBezTo>
                        <a:pt x="92" y="72"/>
                        <a:pt x="72" y="93"/>
                        <a:pt x="46" y="93"/>
                      </a:cubicBezTo>
                      <a:cubicBezTo>
                        <a:pt x="21" y="92"/>
                        <a:pt x="0" y="72"/>
                        <a:pt x="0" y="46"/>
                      </a:cubicBezTo>
                      <a:cubicBezTo>
                        <a:pt x="0" y="21"/>
                        <a:pt x="21" y="0"/>
                        <a:pt x="46" y="0"/>
                      </a:cubicBezTo>
                      <a:cubicBezTo>
                        <a:pt x="72" y="0"/>
                        <a:pt x="92" y="21"/>
                        <a:pt x="92" y="46"/>
                      </a:cubicBezTo>
                      <a:close/>
                    </a:path>
                  </a:pathLst>
                </a:custGeom>
                <a:gradFill flip="none" rotWithShape="1">
                  <a:gsLst>
                    <a:gs pos="0">
                      <a:srgbClr val="E0E0E0">
                        <a:shade val="30000"/>
                        <a:satMod val="115000"/>
                      </a:srgbClr>
                    </a:gs>
                    <a:gs pos="50000">
                      <a:srgbClr val="E0E0E0">
                        <a:shade val="67500"/>
                        <a:satMod val="115000"/>
                      </a:srgbClr>
                    </a:gs>
                    <a:gs pos="100000">
                      <a:srgbClr val="E0E0E0">
                        <a:shade val="100000"/>
                        <a:satMod val="115000"/>
                      </a:srgbClr>
                    </a:gs>
                  </a:gsLst>
                  <a:lin ang="16200000" scaled="1"/>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17"/>
                <p:cNvSpPr>
                  <a:spLocks/>
                </p:cNvSpPr>
                <p:nvPr/>
              </p:nvSpPr>
              <p:spPr bwMode="auto">
                <a:xfrm>
                  <a:off x="4431679" y="4756354"/>
                  <a:ext cx="265767" cy="265767"/>
                </a:xfrm>
                <a:custGeom>
                  <a:avLst/>
                  <a:gdLst>
                    <a:gd name="T0" fmla="*/ 86 w 86"/>
                    <a:gd name="T1" fmla="*/ 43 h 86"/>
                    <a:gd name="T2" fmla="*/ 43 w 86"/>
                    <a:gd name="T3" fmla="*/ 86 h 86"/>
                    <a:gd name="T4" fmla="*/ 0 w 86"/>
                    <a:gd name="T5" fmla="*/ 43 h 86"/>
                    <a:gd name="T6" fmla="*/ 43 w 86"/>
                    <a:gd name="T7" fmla="*/ 0 h 86"/>
                    <a:gd name="T8" fmla="*/ 86 w 86"/>
                    <a:gd name="T9" fmla="*/ 43 h 86"/>
                  </a:gdLst>
                  <a:ahLst/>
                  <a:cxnLst>
                    <a:cxn ang="0">
                      <a:pos x="T0" y="T1"/>
                    </a:cxn>
                    <a:cxn ang="0">
                      <a:pos x="T2" y="T3"/>
                    </a:cxn>
                    <a:cxn ang="0">
                      <a:pos x="T4" y="T5"/>
                    </a:cxn>
                    <a:cxn ang="0">
                      <a:pos x="T6" y="T7"/>
                    </a:cxn>
                    <a:cxn ang="0">
                      <a:pos x="T8" y="T9"/>
                    </a:cxn>
                  </a:cxnLst>
                  <a:rect l="0" t="0" r="r" b="b"/>
                  <a:pathLst>
                    <a:path w="86" h="86">
                      <a:moveTo>
                        <a:pt x="86" y="43"/>
                      </a:moveTo>
                      <a:cubicBezTo>
                        <a:pt x="86" y="67"/>
                        <a:pt x="67" y="86"/>
                        <a:pt x="43" y="86"/>
                      </a:cubicBezTo>
                      <a:cubicBezTo>
                        <a:pt x="19" y="86"/>
                        <a:pt x="0" y="67"/>
                        <a:pt x="0" y="43"/>
                      </a:cubicBezTo>
                      <a:cubicBezTo>
                        <a:pt x="0" y="19"/>
                        <a:pt x="20" y="0"/>
                        <a:pt x="43" y="0"/>
                      </a:cubicBezTo>
                      <a:cubicBezTo>
                        <a:pt x="67" y="0"/>
                        <a:pt x="86" y="19"/>
                        <a:pt x="86" y="43"/>
                      </a:cubicBezTo>
                      <a:close/>
                    </a:path>
                  </a:pathLst>
                </a:cu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5400000" scaled="1"/>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18"/>
                <p:cNvSpPr>
                  <a:spLocks noEditPoints="1"/>
                </p:cNvSpPr>
                <p:nvPr/>
              </p:nvSpPr>
              <p:spPr bwMode="auto">
                <a:xfrm>
                  <a:off x="4511409" y="4838743"/>
                  <a:ext cx="100991" cy="100991"/>
                </a:xfrm>
                <a:custGeom>
                  <a:avLst/>
                  <a:gdLst>
                    <a:gd name="T0" fmla="*/ 26 w 32"/>
                    <a:gd name="T1" fmla="*/ 32 h 32"/>
                    <a:gd name="T2" fmla="*/ 7 w 32"/>
                    <a:gd name="T3" fmla="*/ 32 h 32"/>
                    <a:gd name="T4" fmla="*/ 0 w 32"/>
                    <a:gd name="T5" fmla="*/ 26 h 32"/>
                    <a:gd name="T6" fmla="*/ 0 w 32"/>
                    <a:gd name="T7" fmla="*/ 7 h 32"/>
                    <a:gd name="T8" fmla="*/ 7 w 32"/>
                    <a:gd name="T9" fmla="*/ 0 h 32"/>
                    <a:gd name="T10" fmla="*/ 26 w 32"/>
                    <a:gd name="T11" fmla="*/ 0 h 32"/>
                    <a:gd name="T12" fmla="*/ 32 w 32"/>
                    <a:gd name="T13" fmla="*/ 7 h 32"/>
                    <a:gd name="T14" fmla="*/ 32 w 32"/>
                    <a:gd name="T15" fmla="*/ 26 h 32"/>
                    <a:gd name="T16" fmla="*/ 26 w 32"/>
                    <a:gd name="T17" fmla="*/ 32 h 32"/>
                    <a:gd name="T18" fmla="*/ 7 w 32"/>
                    <a:gd name="T19" fmla="*/ 2 h 32"/>
                    <a:gd name="T20" fmla="*/ 2 w 32"/>
                    <a:gd name="T21" fmla="*/ 7 h 32"/>
                    <a:gd name="T22" fmla="*/ 2 w 32"/>
                    <a:gd name="T23" fmla="*/ 26 h 32"/>
                    <a:gd name="T24" fmla="*/ 7 w 32"/>
                    <a:gd name="T25" fmla="*/ 31 h 32"/>
                    <a:gd name="T26" fmla="*/ 26 w 32"/>
                    <a:gd name="T27" fmla="*/ 31 h 32"/>
                    <a:gd name="T28" fmla="*/ 31 w 32"/>
                    <a:gd name="T29" fmla="*/ 26 h 32"/>
                    <a:gd name="T30" fmla="*/ 31 w 32"/>
                    <a:gd name="T31" fmla="*/ 7 h 32"/>
                    <a:gd name="T32" fmla="*/ 26 w 32"/>
                    <a:gd name="T33" fmla="*/ 2 h 32"/>
                    <a:gd name="T34" fmla="*/ 7 w 32"/>
                    <a:gd name="T35"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2">
                      <a:moveTo>
                        <a:pt x="26" y="32"/>
                      </a:moveTo>
                      <a:cubicBezTo>
                        <a:pt x="7" y="32"/>
                        <a:pt x="7" y="32"/>
                        <a:pt x="7" y="32"/>
                      </a:cubicBezTo>
                      <a:cubicBezTo>
                        <a:pt x="3" y="32"/>
                        <a:pt x="0" y="29"/>
                        <a:pt x="0" y="26"/>
                      </a:cubicBezTo>
                      <a:cubicBezTo>
                        <a:pt x="0" y="7"/>
                        <a:pt x="0" y="7"/>
                        <a:pt x="0" y="7"/>
                      </a:cubicBezTo>
                      <a:cubicBezTo>
                        <a:pt x="0" y="3"/>
                        <a:pt x="3" y="0"/>
                        <a:pt x="7" y="0"/>
                      </a:cubicBezTo>
                      <a:cubicBezTo>
                        <a:pt x="26" y="0"/>
                        <a:pt x="26" y="0"/>
                        <a:pt x="26" y="0"/>
                      </a:cubicBezTo>
                      <a:cubicBezTo>
                        <a:pt x="30" y="0"/>
                        <a:pt x="32" y="3"/>
                        <a:pt x="32" y="7"/>
                      </a:cubicBezTo>
                      <a:cubicBezTo>
                        <a:pt x="32" y="26"/>
                        <a:pt x="32" y="26"/>
                        <a:pt x="32" y="26"/>
                      </a:cubicBezTo>
                      <a:cubicBezTo>
                        <a:pt x="32" y="30"/>
                        <a:pt x="30" y="32"/>
                        <a:pt x="26" y="32"/>
                      </a:cubicBezTo>
                      <a:close/>
                      <a:moveTo>
                        <a:pt x="7" y="2"/>
                      </a:moveTo>
                      <a:cubicBezTo>
                        <a:pt x="4" y="2"/>
                        <a:pt x="2" y="4"/>
                        <a:pt x="2" y="7"/>
                      </a:cubicBezTo>
                      <a:cubicBezTo>
                        <a:pt x="2" y="26"/>
                        <a:pt x="2" y="26"/>
                        <a:pt x="2" y="26"/>
                      </a:cubicBezTo>
                      <a:cubicBezTo>
                        <a:pt x="2" y="29"/>
                        <a:pt x="4" y="31"/>
                        <a:pt x="7" y="31"/>
                      </a:cubicBezTo>
                      <a:cubicBezTo>
                        <a:pt x="26" y="31"/>
                        <a:pt x="26" y="31"/>
                        <a:pt x="26" y="31"/>
                      </a:cubicBezTo>
                      <a:cubicBezTo>
                        <a:pt x="29" y="31"/>
                        <a:pt x="31" y="29"/>
                        <a:pt x="31" y="26"/>
                      </a:cubicBezTo>
                      <a:cubicBezTo>
                        <a:pt x="31" y="7"/>
                        <a:pt x="31" y="7"/>
                        <a:pt x="31" y="7"/>
                      </a:cubicBezTo>
                      <a:cubicBezTo>
                        <a:pt x="31" y="4"/>
                        <a:pt x="29" y="2"/>
                        <a:pt x="26" y="2"/>
                      </a:cubicBezTo>
                      <a:lnTo>
                        <a:pt x="7" y="2"/>
                      </a:lnTo>
                      <a:close/>
                    </a:path>
                  </a:pathLst>
                </a:custGeom>
                <a:solidFill>
                  <a:srgbClr val="8E8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10" name="Group 9"/>
              <p:cNvGrpSpPr/>
              <p:nvPr/>
            </p:nvGrpSpPr>
            <p:grpSpPr>
              <a:xfrm>
                <a:off x="7203803" y="483671"/>
                <a:ext cx="136187" cy="74777"/>
                <a:chOff x="4444966" y="200025"/>
                <a:chExt cx="168524" cy="92532"/>
              </a:xfrm>
            </p:grpSpPr>
            <p:sp>
              <p:nvSpPr>
                <p:cNvPr id="11" name="Oval 18"/>
                <p:cNvSpPr>
                  <a:spLocks noChangeArrowheads="1"/>
                </p:cNvSpPr>
                <p:nvPr/>
              </p:nvSpPr>
              <p:spPr bwMode="auto">
                <a:xfrm>
                  <a:off x="4444966" y="233001"/>
                  <a:ext cx="34551" cy="34551"/>
                </a:xfrm>
                <a:prstGeom prst="ellipse">
                  <a:avLst/>
                </a:prstGeom>
                <a:solidFill>
                  <a:srgbClr val="3536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nvGrpSpPr>
                <p:cNvPr id="12" name="Group 11"/>
                <p:cNvGrpSpPr/>
                <p:nvPr/>
              </p:nvGrpSpPr>
              <p:grpSpPr>
                <a:xfrm>
                  <a:off x="4520950" y="200025"/>
                  <a:ext cx="92540" cy="92532"/>
                  <a:chOff x="4520950" y="200025"/>
                  <a:chExt cx="92540" cy="92532"/>
                </a:xfrm>
              </p:grpSpPr>
              <p:sp>
                <p:nvSpPr>
                  <p:cNvPr id="13" name="Oval 15"/>
                  <p:cNvSpPr>
                    <a:spLocks noChangeArrowheads="1"/>
                  </p:cNvSpPr>
                  <p:nvPr/>
                </p:nvSpPr>
                <p:spPr bwMode="auto">
                  <a:xfrm>
                    <a:off x="4553932" y="233003"/>
                    <a:ext cx="26577" cy="26577"/>
                  </a:xfrm>
                  <a:prstGeom prst="ellipse">
                    <a:avLst/>
                  </a:prstGeom>
                </p:spPr>
                <p:txBody>
                  <a:bodyPr vert="horz" wrap="square" lIns="121920" tIns="60960" rIns="121920" bIns="60960" numCol="1" anchor="t" anchorCtr="0" compatLnSpc="1">
                    <a:prstTxWarp prst="textNoShape">
                      <a:avLst/>
                    </a:prstTxWarp>
                  </a:bodyPr>
                  <a:lstStyle/>
                  <a:p>
                    <a:endParaRPr lang="en-US" sz="2400" dirty="0"/>
                  </a:p>
                </p:txBody>
              </p:sp>
              <p:sp>
                <p:nvSpPr>
                  <p:cNvPr id="14" name="Oval 16"/>
                  <p:cNvSpPr>
                    <a:spLocks noChangeArrowheads="1"/>
                  </p:cNvSpPr>
                  <p:nvPr/>
                </p:nvSpPr>
                <p:spPr bwMode="auto">
                  <a:xfrm>
                    <a:off x="4520950" y="200025"/>
                    <a:ext cx="92540" cy="92532"/>
                  </a:xfrm>
                  <a:prstGeom prst="ellipse">
                    <a:avLst/>
                  </a:prstGeom>
                  <a:solidFill>
                    <a:srgbClr val="2A2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5" name="Oval 16"/>
                  <p:cNvSpPr>
                    <a:spLocks noChangeArrowheads="1"/>
                  </p:cNvSpPr>
                  <p:nvPr/>
                </p:nvSpPr>
                <p:spPr bwMode="auto">
                  <a:xfrm>
                    <a:off x="4537268" y="216342"/>
                    <a:ext cx="59904" cy="59899"/>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6" name="Oval 16"/>
                  <p:cNvSpPr>
                    <a:spLocks noChangeArrowheads="1"/>
                  </p:cNvSpPr>
                  <p:nvPr/>
                </p:nvSpPr>
                <p:spPr bwMode="auto">
                  <a:xfrm>
                    <a:off x="4558076" y="237147"/>
                    <a:ext cx="18288" cy="18288"/>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grpSp>
        <p:sp>
          <p:nvSpPr>
            <p:cNvPr id="7" name="Freeform 6"/>
            <p:cNvSpPr>
              <a:spLocks/>
            </p:cNvSpPr>
            <p:nvPr/>
          </p:nvSpPr>
          <p:spPr bwMode="auto">
            <a:xfrm>
              <a:off x="5965195" y="699320"/>
              <a:ext cx="2672660" cy="3354720"/>
            </a:xfrm>
            <a:custGeom>
              <a:avLst/>
              <a:gdLst>
                <a:gd name="T0" fmla="*/ 1077 w 1077"/>
                <a:gd name="T1" fmla="*/ 1348 h 1353"/>
                <a:gd name="T2" fmla="*/ 1071 w 1077"/>
                <a:gd name="T3" fmla="*/ 1353 h 1353"/>
                <a:gd name="T4" fmla="*/ 6 w 1077"/>
                <a:gd name="T5" fmla="*/ 1353 h 1353"/>
                <a:gd name="T6" fmla="*/ 0 w 1077"/>
                <a:gd name="T7" fmla="*/ 1347 h 1353"/>
                <a:gd name="T8" fmla="*/ 1 w 1077"/>
                <a:gd name="T9" fmla="*/ 6 h 1353"/>
                <a:gd name="T10" fmla="*/ 6 w 1077"/>
                <a:gd name="T11" fmla="*/ 0 h 1353"/>
                <a:gd name="T12" fmla="*/ 1072 w 1077"/>
                <a:gd name="T13" fmla="*/ 1 h 1353"/>
                <a:gd name="T14" fmla="*/ 1077 w 1077"/>
                <a:gd name="T15" fmla="*/ 7 h 1353"/>
                <a:gd name="T16" fmla="*/ 1077 w 1077"/>
                <a:gd name="T17" fmla="*/ 134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7" h="1353">
                  <a:moveTo>
                    <a:pt x="1077" y="1348"/>
                  </a:moveTo>
                  <a:cubicBezTo>
                    <a:pt x="1077" y="1351"/>
                    <a:pt x="1074" y="1353"/>
                    <a:pt x="1071" y="1353"/>
                  </a:cubicBezTo>
                  <a:cubicBezTo>
                    <a:pt x="6" y="1353"/>
                    <a:pt x="6" y="1353"/>
                    <a:pt x="6" y="1353"/>
                  </a:cubicBezTo>
                  <a:cubicBezTo>
                    <a:pt x="3" y="1353"/>
                    <a:pt x="0" y="1350"/>
                    <a:pt x="0" y="1347"/>
                  </a:cubicBezTo>
                  <a:cubicBezTo>
                    <a:pt x="1" y="6"/>
                    <a:pt x="1" y="6"/>
                    <a:pt x="1" y="6"/>
                  </a:cubicBezTo>
                  <a:cubicBezTo>
                    <a:pt x="1" y="3"/>
                    <a:pt x="3" y="0"/>
                    <a:pt x="6" y="0"/>
                  </a:cubicBezTo>
                  <a:cubicBezTo>
                    <a:pt x="1072" y="1"/>
                    <a:pt x="1072" y="1"/>
                    <a:pt x="1072" y="1"/>
                  </a:cubicBezTo>
                  <a:cubicBezTo>
                    <a:pt x="1075" y="1"/>
                    <a:pt x="1077" y="3"/>
                    <a:pt x="1077" y="7"/>
                  </a:cubicBezTo>
                  <a:cubicBezTo>
                    <a:pt x="1077" y="1348"/>
                    <a:pt x="1077" y="1348"/>
                    <a:pt x="1077" y="1348"/>
                  </a:cubicBezTo>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3" name="Picture Placeholder 9"/>
          <p:cNvSpPr>
            <a:spLocks noGrp="1"/>
          </p:cNvSpPr>
          <p:nvPr>
            <p:ph type="pic" sz="quarter" idx="14" hasCustomPrompt="1"/>
          </p:nvPr>
        </p:nvSpPr>
        <p:spPr>
          <a:xfrm>
            <a:off x="6368344" y="1270191"/>
            <a:ext cx="4999961" cy="4050637"/>
          </a:xfrm>
          <a:custGeom>
            <a:avLst/>
            <a:gdLst>
              <a:gd name="connsiteX0" fmla="*/ 17722 w 3425369"/>
              <a:gd name="connsiteY0" fmla="*/ 0 h 2728948"/>
              <a:gd name="connsiteX1" fmla="*/ 3412710 w 3425369"/>
              <a:gd name="connsiteY1" fmla="*/ 0 h 2728948"/>
              <a:gd name="connsiteX2" fmla="*/ 3425369 w 3425369"/>
              <a:gd name="connsiteY2" fmla="*/ 15203 h 2728948"/>
              <a:gd name="connsiteX3" fmla="*/ 3425369 w 3425369"/>
              <a:gd name="connsiteY3" fmla="*/ 2713745 h 2728948"/>
              <a:gd name="connsiteX4" fmla="*/ 3410179 w 3425369"/>
              <a:gd name="connsiteY4" fmla="*/ 2728948 h 2728948"/>
              <a:gd name="connsiteX5" fmla="*/ 15190 w 3425369"/>
              <a:gd name="connsiteY5" fmla="*/ 2726414 h 2728948"/>
              <a:gd name="connsiteX6" fmla="*/ 0 w 3425369"/>
              <a:gd name="connsiteY6" fmla="*/ 2713745 h 2728948"/>
              <a:gd name="connsiteX7" fmla="*/ 2532 w 3425369"/>
              <a:gd name="connsiteY7" fmla="*/ 12670 h 2728948"/>
              <a:gd name="connsiteX8" fmla="*/ 17722 w 3425369"/>
              <a:gd name="connsiteY8" fmla="*/ 0 h 272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5369" h="2728948">
                <a:moveTo>
                  <a:pt x="17722" y="0"/>
                </a:moveTo>
                <a:cubicBezTo>
                  <a:pt x="3412710" y="0"/>
                  <a:pt x="3412710" y="0"/>
                  <a:pt x="3412710" y="0"/>
                </a:cubicBezTo>
                <a:cubicBezTo>
                  <a:pt x="3420305" y="0"/>
                  <a:pt x="3425369" y="7602"/>
                  <a:pt x="3425369" y="15203"/>
                </a:cubicBezTo>
                <a:cubicBezTo>
                  <a:pt x="3425369" y="2713745"/>
                  <a:pt x="3425369" y="2713745"/>
                  <a:pt x="3425369" y="2713745"/>
                </a:cubicBezTo>
                <a:cubicBezTo>
                  <a:pt x="3425369" y="2721346"/>
                  <a:pt x="3417774" y="2728948"/>
                  <a:pt x="3410179" y="2728948"/>
                </a:cubicBezTo>
                <a:cubicBezTo>
                  <a:pt x="15190" y="2726414"/>
                  <a:pt x="15190" y="2726414"/>
                  <a:pt x="15190" y="2726414"/>
                </a:cubicBezTo>
                <a:cubicBezTo>
                  <a:pt x="7595" y="2726414"/>
                  <a:pt x="0" y="2721346"/>
                  <a:pt x="0" y="2713745"/>
                </a:cubicBezTo>
                <a:cubicBezTo>
                  <a:pt x="2532" y="12670"/>
                  <a:pt x="2532" y="12670"/>
                  <a:pt x="2532" y="12670"/>
                </a:cubicBezTo>
                <a:cubicBezTo>
                  <a:pt x="2532" y="5068"/>
                  <a:pt x="7595" y="0"/>
                  <a:pt x="1772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 name="Title 1"/>
          <p:cNvSpPr>
            <a:spLocks noGrp="1"/>
          </p:cNvSpPr>
          <p:nvPr>
            <p:ph type="title"/>
          </p:nvPr>
        </p:nvSpPr>
        <p:spPr>
          <a:xfrm>
            <a:off x="431214" y="366342"/>
            <a:ext cx="11070557" cy="528350"/>
          </a:xfrm>
          <a:prstGeom prst="rect">
            <a:avLst/>
          </a:prstGeom>
        </p:spPr>
        <p:txBody>
          <a:bodyPr wrap="square">
            <a:spAutoFit/>
          </a:bodyPr>
          <a:lstStyle>
            <a:lvl1pPr>
              <a:lnSpc>
                <a:spcPts val="3400"/>
              </a:lnSpc>
              <a:defRPr sz="2600">
                <a:solidFill>
                  <a:schemeClr val="bg1"/>
                </a:solidFill>
                <a:latin typeface="Lato"/>
              </a:defRPr>
            </a:lvl1pPr>
          </a:lstStyle>
          <a:p>
            <a:r>
              <a:rPr lang="en-US" dirty="0"/>
              <a:t>Click to edit Master title style</a:t>
            </a:r>
            <a:endParaRPr lang="bg-BG" dirty="0"/>
          </a:p>
        </p:txBody>
      </p:sp>
      <p:sp>
        <p:nvSpPr>
          <p:cNvPr id="22" name="Text Placeholder 21"/>
          <p:cNvSpPr>
            <a:spLocks noGrp="1"/>
          </p:cNvSpPr>
          <p:nvPr>
            <p:ph type="body" sz="quarter" idx="15"/>
          </p:nvPr>
        </p:nvSpPr>
        <p:spPr>
          <a:xfrm>
            <a:off x="431800" y="1990725"/>
            <a:ext cx="5008563" cy="3481388"/>
          </a:xfrm>
          <a:prstGeom prst="rect">
            <a:avLst/>
          </a:prstGeom>
        </p:spPr>
        <p:txBody>
          <a:bodyPr/>
          <a:lstStyle>
            <a:lvl1pPr>
              <a:lnSpc>
                <a:spcPts val="3400"/>
              </a:lnSpc>
              <a:spcBef>
                <a:spcPts val="1200"/>
              </a:spcBef>
              <a:defRPr sz="2600"/>
            </a:lvl1pPr>
            <a:lvl2pPr>
              <a:lnSpc>
                <a:spcPts val="3400"/>
              </a:lnSpc>
              <a:spcBef>
                <a:spcPts val="1200"/>
              </a:spcBef>
              <a:defRPr sz="2600"/>
            </a:lvl2pPr>
            <a:lvl3pPr>
              <a:lnSpc>
                <a:spcPts val="3400"/>
              </a:lnSpc>
              <a:spcBef>
                <a:spcPts val="1200"/>
              </a:spcBef>
              <a:defRPr sz="2600"/>
            </a:lvl3pPr>
            <a:lvl4pPr>
              <a:lnSpc>
                <a:spcPts val="3400"/>
              </a:lnSpc>
              <a:spcBef>
                <a:spcPts val="1200"/>
              </a:spcBef>
              <a:defRPr sz="2600"/>
            </a:lvl4pPr>
            <a:lvl5pPr>
              <a:lnSpc>
                <a:spcPts val="3400"/>
              </a:lnSpc>
              <a:spcBef>
                <a:spcPts val="1200"/>
              </a:spcBef>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26286959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4083640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2463" y="622300"/>
            <a:ext cx="10972800" cy="2887970"/>
          </a:xfrm>
          <a:prstGeom prst="rect">
            <a:avLst/>
          </a:prstGeom>
        </p:spPr>
        <p:txBody>
          <a:bodyPr>
            <a:spAutoFit/>
          </a:bodyPr>
          <a:lstStyle>
            <a:lvl1pPr>
              <a:lnSpc>
                <a:spcPts val="3400"/>
              </a:lnSpc>
              <a:spcBef>
                <a:spcPts val="1200"/>
              </a:spcBef>
              <a:defRPr sz="2600">
                <a:latin typeface="Lato"/>
              </a:defRPr>
            </a:lvl1pPr>
            <a:lvl2pPr>
              <a:lnSpc>
                <a:spcPts val="3400"/>
              </a:lnSpc>
              <a:spcBef>
                <a:spcPts val="1200"/>
              </a:spcBef>
              <a:defRPr sz="2600">
                <a:latin typeface="Lato"/>
              </a:defRPr>
            </a:lvl2pPr>
            <a:lvl3pPr>
              <a:lnSpc>
                <a:spcPts val="3400"/>
              </a:lnSpc>
              <a:spcBef>
                <a:spcPts val="1200"/>
              </a:spcBef>
              <a:defRPr sz="2600">
                <a:latin typeface="Lato"/>
              </a:defRPr>
            </a:lvl3pPr>
            <a:lvl4pPr>
              <a:lnSpc>
                <a:spcPts val="3400"/>
              </a:lnSpc>
              <a:spcBef>
                <a:spcPts val="1200"/>
              </a:spcBef>
              <a:defRPr sz="2600">
                <a:latin typeface="Lato"/>
              </a:defRPr>
            </a:lvl4pPr>
            <a:lvl5pPr>
              <a:lnSpc>
                <a:spcPts val="3400"/>
              </a:lnSpc>
              <a:spcBef>
                <a:spcPts val="1200"/>
              </a:spcBef>
              <a:defRPr sz="2600">
                <a:latin typeface="Lat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198011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468726"/>
            <a:ext cx="4917782" cy="5340403"/>
          </a:xfrm>
          <a:prstGeom prst="rect">
            <a:avLst/>
          </a:prstGeom>
        </p:spPr>
        <p:txBody>
          <a:bodyPr/>
          <a:lstStyle/>
          <a:p>
            <a:endParaRPr lang="en-US"/>
          </a:p>
        </p:txBody>
      </p:sp>
      <p:sp>
        <p:nvSpPr>
          <p:cNvPr id="6" name="Title 1"/>
          <p:cNvSpPr>
            <a:spLocks noGrp="1"/>
          </p:cNvSpPr>
          <p:nvPr>
            <p:ph type="ctrTitle" hasCustomPrompt="1"/>
          </p:nvPr>
        </p:nvSpPr>
        <p:spPr>
          <a:xfrm>
            <a:off x="5371140" y="454639"/>
            <a:ext cx="632396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7" name="Subtitle 2"/>
          <p:cNvSpPr>
            <a:spLocks noGrp="1"/>
          </p:cNvSpPr>
          <p:nvPr>
            <p:ph type="subTitle" idx="1" hasCustomPrompt="1"/>
          </p:nvPr>
        </p:nvSpPr>
        <p:spPr>
          <a:xfrm>
            <a:off x="5371140" y="1312195"/>
            <a:ext cx="6323959"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2176532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6"/>
          <p:cNvSpPr>
            <a:spLocks noGrp="1"/>
          </p:cNvSpPr>
          <p:nvPr>
            <p:ph type="pic" sz="quarter" idx="11"/>
          </p:nvPr>
        </p:nvSpPr>
        <p:spPr>
          <a:xfrm>
            <a:off x="1" y="0"/>
            <a:ext cx="5435349" cy="6282000"/>
          </a:xfrm>
          <a:prstGeom prst="parallelogram">
            <a:avLst/>
          </a:prstGeom>
          <a:solidFill>
            <a:schemeClr val="bg1">
              <a:alpha val="10000"/>
            </a:schemeClr>
          </a:solidFill>
        </p:spPr>
        <p:txBody>
          <a:bodyPr wrap="square">
            <a:noAutofit/>
          </a:bodyPr>
          <a:lstStyle/>
          <a:p>
            <a:endParaRPr lang="en-US"/>
          </a:p>
        </p:txBody>
      </p:sp>
      <p:sp>
        <p:nvSpPr>
          <p:cNvPr id="4" name="Title 1"/>
          <p:cNvSpPr>
            <a:spLocks noGrp="1"/>
          </p:cNvSpPr>
          <p:nvPr>
            <p:ph type="ctrTitle" hasCustomPrompt="1"/>
          </p:nvPr>
        </p:nvSpPr>
        <p:spPr>
          <a:xfrm>
            <a:off x="5754818" y="347063"/>
            <a:ext cx="594028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5754818" y="1219988"/>
            <a:ext cx="594028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14098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4" name="Rounded Rectangle 3"/>
          <p:cNvSpPr/>
          <p:nvPr userDrawn="1"/>
        </p:nvSpPr>
        <p:spPr>
          <a:xfrm>
            <a:off x="1584000" y="2251911"/>
            <a:ext cx="9144000" cy="2174092"/>
          </a:xfrm>
          <a:prstGeom prst="round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Title 1"/>
          <p:cNvSpPr>
            <a:spLocks noGrp="1"/>
          </p:cNvSpPr>
          <p:nvPr>
            <p:ph type="ctrTitle" hasCustomPrompt="1"/>
          </p:nvPr>
        </p:nvSpPr>
        <p:spPr>
          <a:xfrm>
            <a:off x="2058040" y="2814769"/>
            <a:ext cx="8075920" cy="682238"/>
          </a:xfrm>
          <a:prstGeom prst="rect">
            <a:avLst/>
          </a:prstGeom>
        </p:spPr>
        <p:txBody>
          <a:bodyPr anchor="t" anchorCtr="0">
            <a:spAutoFit/>
          </a:bodyPr>
          <a:lstStyle>
            <a:lvl1pPr algn="ctr">
              <a:lnSpc>
                <a:spcPts val="4600"/>
              </a:lnSpc>
              <a:spcBef>
                <a:spcPts val="1200"/>
              </a:spcBef>
              <a:defRPr lang="id-ID" sz="3200" b="1" kern="1200" cap="all"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a:t>
            </a:r>
            <a:r>
              <a:rPr lang="en-US" dirty="0" err="1"/>
              <a:t>titlE</a:t>
            </a:r>
            <a:endParaRPr lang="id-ID" dirty="0"/>
          </a:p>
        </p:txBody>
      </p:sp>
      <p:sp>
        <p:nvSpPr>
          <p:cNvPr id="3" name="Subtitle 2"/>
          <p:cNvSpPr>
            <a:spLocks noGrp="1"/>
          </p:cNvSpPr>
          <p:nvPr>
            <p:ph type="subTitle" idx="1" hasCustomPrompt="1"/>
          </p:nvPr>
        </p:nvSpPr>
        <p:spPr>
          <a:xfrm>
            <a:off x="1584000" y="4779463"/>
            <a:ext cx="9144000" cy="528350"/>
          </a:xfrm>
          <a:prstGeom prst="rect">
            <a:avLst/>
          </a:prstGeom>
        </p:spPr>
        <p:txBody>
          <a:bodyPr>
            <a:spAutoFit/>
          </a:bodyPr>
          <a:lstStyle>
            <a:lvl1pPr marL="0" indent="0" algn="ctr">
              <a:lnSpc>
                <a:spcPts val="3400"/>
              </a:lnSpc>
              <a:spcBef>
                <a:spcPts val="600"/>
              </a:spcBef>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name, position, Rotary club </a:t>
            </a:r>
            <a:endParaRPr lang="id-ID" dirty="0"/>
          </a:p>
        </p:txBody>
      </p:sp>
      <p:pic>
        <p:nvPicPr>
          <p:cNvPr id="6" name="Picture 5"/>
          <p:cNvPicPr>
            <a:picLocks noChangeAspect="1"/>
          </p:cNvPicPr>
          <p:nvPr userDrawn="1"/>
        </p:nvPicPr>
        <p:blipFill>
          <a:blip r:embed="rId2"/>
          <a:stretch>
            <a:fillRect/>
          </a:stretch>
        </p:blipFill>
        <p:spPr>
          <a:xfrm>
            <a:off x="1584000" y="494025"/>
            <a:ext cx="2520000" cy="1155264"/>
          </a:xfrm>
          <a:prstGeom prst="rect">
            <a:avLst/>
          </a:prstGeom>
        </p:spPr>
      </p:pic>
      <p:pic>
        <p:nvPicPr>
          <p:cNvPr id="8" name="Picture 7"/>
          <p:cNvPicPr>
            <a:picLocks noChangeAspect="1"/>
          </p:cNvPicPr>
          <p:nvPr userDrawn="1"/>
        </p:nvPicPr>
        <p:blipFill>
          <a:blip r:embed="rId3"/>
          <a:stretch>
            <a:fillRect/>
          </a:stretch>
        </p:blipFill>
        <p:spPr>
          <a:xfrm>
            <a:off x="7967965" y="493689"/>
            <a:ext cx="2760035" cy="1155600"/>
          </a:xfrm>
          <a:prstGeom prst="rect">
            <a:avLst/>
          </a:prstGeom>
        </p:spPr>
      </p:pic>
    </p:spTree>
    <p:extLst>
      <p:ext uri="{BB962C8B-B14F-4D97-AF65-F5344CB8AC3E}">
        <p14:creationId xmlns:p14="http://schemas.microsoft.com/office/powerpoint/2010/main" val="782126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6154930" y="1"/>
            <a:ext cx="6037071" cy="6282000"/>
          </a:xfrm>
          <a:prstGeom prst="parallelogram">
            <a:avLst/>
          </a:prstGeom>
          <a:solidFill>
            <a:schemeClr val="bg1">
              <a:alpha val="10000"/>
            </a:schemeClr>
          </a:solidFill>
        </p:spPr>
        <p:txBody>
          <a:bodyPr wrap="square">
            <a:noAutofit/>
          </a:bodyPr>
          <a:lstStyle/>
          <a:p>
            <a:endParaRPr lang="en-US"/>
          </a:p>
        </p:txBody>
      </p:sp>
      <p:sp>
        <p:nvSpPr>
          <p:cNvPr id="5" name="Subtitle 2"/>
          <p:cNvSpPr>
            <a:spLocks noGrp="1"/>
          </p:cNvSpPr>
          <p:nvPr>
            <p:ph type="subTitle" idx="1" hasCustomPrompt="1"/>
          </p:nvPr>
        </p:nvSpPr>
        <p:spPr>
          <a:xfrm>
            <a:off x="706408" y="1143148"/>
            <a:ext cx="594028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6" name="Title 1"/>
          <p:cNvSpPr>
            <a:spLocks noGrp="1"/>
          </p:cNvSpPr>
          <p:nvPr>
            <p:ph type="ctrTitle" hasCustomPrompt="1"/>
          </p:nvPr>
        </p:nvSpPr>
        <p:spPr>
          <a:xfrm>
            <a:off x="706408" y="270223"/>
            <a:ext cx="510272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Tree>
    <p:extLst>
      <p:ext uri="{BB962C8B-B14F-4D97-AF65-F5344CB8AC3E}">
        <p14:creationId xmlns:p14="http://schemas.microsoft.com/office/powerpoint/2010/main" val="189151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6154930" y="2"/>
            <a:ext cx="6037071" cy="6231749"/>
          </a:xfrm>
          <a:prstGeom prst="teardrop">
            <a:avLst/>
          </a:prstGeom>
          <a:solidFill>
            <a:schemeClr val="bg1">
              <a:alpha val="10000"/>
            </a:schemeClr>
          </a:solidFill>
        </p:spPr>
        <p:txBody>
          <a:bodyPr wrap="square">
            <a:noAutofit/>
          </a:bodyPr>
          <a:lstStyle/>
          <a:p>
            <a:endParaRPr lang="en-US"/>
          </a:p>
        </p:txBody>
      </p:sp>
      <p:sp>
        <p:nvSpPr>
          <p:cNvPr id="4" name="Title 1"/>
          <p:cNvSpPr>
            <a:spLocks noGrp="1"/>
          </p:cNvSpPr>
          <p:nvPr>
            <p:ph type="ctrTitle" hasCustomPrompt="1"/>
          </p:nvPr>
        </p:nvSpPr>
        <p:spPr>
          <a:xfrm>
            <a:off x="706408" y="270223"/>
            <a:ext cx="510272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706408" y="1143148"/>
            <a:ext cx="510272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48210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519049" y="496604"/>
            <a:ext cx="4291156" cy="5443154"/>
          </a:xfrm>
          <a:custGeom>
            <a:avLst/>
            <a:gdLst>
              <a:gd name="connsiteX0" fmla="*/ 0 w 4326674"/>
              <a:gd name="connsiteY0" fmla="*/ 0 h 4973444"/>
              <a:gd name="connsiteX1" fmla="*/ 2163337 w 4326674"/>
              <a:gd name="connsiteY1" fmla="*/ 0 h 4973444"/>
              <a:gd name="connsiteX2" fmla="*/ 2163337 w 4326674"/>
              <a:gd name="connsiteY2" fmla="*/ 869795 h 4973444"/>
              <a:gd name="connsiteX3" fmla="*/ 4326674 w 4326674"/>
              <a:gd name="connsiteY3" fmla="*/ 869795 h 4973444"/>
              <a:gd name="connsiteX4" fmla="*/ 4326674 w 4326674"/>
              <a:gd name="connsiteY4" fmla="*/ 4973444 h 4973444"/>
              <a:gd name="connsiteX5" fmla="*/ 2163337 w 4326674"/>
              <a:gd name="connsiteY5" fmla="*/ 4973444 h 4973444"/>
              <a:gd name="connsiteX6" fmla="*/ 2163337 w 4326674"/>
              <a:gd name="connsiteY6" fmla="*/ 4103649 h 4973444"/>
              <a:gd name="connsiteX7" fmla="*/ 0 w 4326674"/>
              <a:gd name="connsiteY7" fmla="*/ 4103649 h 497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674" h="4973444">
                <a:moveTo>
                  <a:pt x="0" y="0"/>
                </a:moveTo>
                <a:lnTo>
                  <a:pt x="2163337" y="0"/>
                </a:lnTo>
                <a:lnTo>
                  <a:pt x="2163337" y="869795"/>
                </a:lnTo>
                <a:lnTo>
                  <a:pt x="4326674" y="869795"/>
                </a:lnTo>
                <a:lnTo>
                  <a:pt x="4326674" y="4973444"/>
                </a:lnTo>
                <a:lnTo>
                  <a:pt x="2163337" y="4973444"/>
                </a:lnTo>
                <a:lnTo>
                  <a:pt x="2163337" y="4103649"/>
                </a:lnTo>
                <a:lnTo>
                  <a:pt x="0" y="4103649"/>
                </a:lnTo>
                <a:close/>
              </a:path>
            </a:pathLst>
          </a:custGeom>
        </p:spPr>
        <p:txBody>
          <a:bodyPr wrap="square">
            <a:noAutofit/>
          </a:bodyPr>
          <a:lstStyle/>
          <a:p>
            <a:endParaRPr lang="en-US"/>
          </a:p>
        </p:txBody>
      </p:sp>
      <p:sp>
        <p:nvSpPr>
          <p:cNvPr id="4" name="Title 1"/>
          <p:cNvSpPr>
            <a:spLocks noGrp="1"/>
          </p:cNvSpPr>
          <p:nvPr>
            <p:ph type="ctrTitle" hasCustomPrompt="1"/>
          </p:nvPr>
        </p:nvSpPr>
        <p:spPr>
          <a:xfrm>
            <a:off x="3680129" y="420686"/>
            <a:ext cx="801497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5309144" y="1458192"/>
            <a:ext cx="6385955"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664578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DF039CA0-DB02-4BEA-B025-A80880B1297F}"/>
              </a:ext>
            </a:extLst>
          </p:cNvPr>
          <p:cNvSpPr>
            <a:spLocks noGrp="1"/>
          </p:cNvSpPr>
          <p:nvPr>
            <p:ph type="pic" sz="quarter" idx="10"/>
          </p:nvPr>
        </p:nvSpPr>
        <p:spPr>
          <a:xfrm>
            <a:off x="378013" y="-1"/>
            <a:ext cx="2745882" cy="6282000"/>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a:p>
        </p:txBody>
      </p:sp>
      <p:sp>
        <p:nvSpPr>
          <p:cNvPr id="4" name="Title 1"/>
          <p:cNvSpPr>
            <a:spLocks noGrp="1"/>
          </p:cNvSpPr>
          <p:nvPr>
            <p:ph type="ctrTitle" hasCustomPrompt="1"/>
          </p:nvPr>
        </p:nvSpPr>
        <p:spPr>
          <a:xfrm>
            <a:off x="3541816" y="313110"/>
            <a:ext cx="801497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3541816" y="1212303"/>
            <a:ext cx="8014970" cy="502702"/>
          </a:xfrm>
          <a:prstGeom prst="rect">
            <a:avLst/>
          </a:prstGeom>
        </p:spPr>
        <p:txBody>
          <a:bodyPr wrap="square">
            <a:spAutoFit/>
          </a:bodyPr>
          <a:lstStyle>
            <a:lvl1pPr marL="0" indent="0" algn="just">
              <a:lnSpc>
                <a:spcPts val="32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4289299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6951058" y="856828"/>
            <a:ext cx="4944233" cy="4993713"/>
          </a:xfrm>
          <a:custGeom>
            <a:avLst/>
            <a:gdLst>
              <a:gd name="connsiteX0" fmla="*/ 2157761 w 4304372"/>
              <a:gd name="connsiteY0" fmla="*/ 0 h 4304371"/>
              <a:gd name="connsiteX1" fmla="*/ 4304372 w 4304372"/>
              <a:gd name="connsiteY1" fmla="*/ 2146610 h 4304371"/>
              <a:gd name="connsiteX2" fmla="*/ 2146611 w 4304372"/>
              <a:gd name="connsiteY2" fmla="*/ 4304371 h 4304371"/>
              <a:gd name="connsiteX3" fmla="*/ 0 w 4304372"/>
              <a:gd name="connsiteY3" fmla="*/ 2157760 h 4304371"/>
            </a:gdLst>
            <a:ahLst/>
            <a:cxnLst>
              <a:cxn ang="0">
                <a:pos x="connsiteX0" y="connsiteY0"/>
              </a:cxn>
              <a:cxn ang="0">
                <a:pos x="connsiteX1" y="connsiteY1"/>
              </a:cxn>
              <a:cxn ang="0">
                <a:pos x="connsiteX2" y="connsiteY2"/>
              </a:cxn>
              <a:cxn ang="0">
                <a:pos x="connsiteX3" y="connsiteY3"/>
              </a:cxn>
            </a:cxnLst>
            <a:rect l="l" t="t" r="r" b="b"/>
            <a:pathLst>
              <a:path w="4304372" h="4304371">
                <a:moveTo>
                  <a:pt x="2157761" y="0"/>
                </a:moveTo>
                <a:lnTo>
                  <a:pt x="4304372" y="2146610"/>
                </a:lnTo>
                <a:lnTo>
                  <a:pt x="2146611" y="4304371"/>
                </a:lnTo>
                <a:lnTo>
                  <a:pt x="0" y="2157760"/>
                </a:lnTo>
                <a:close/>
              </a:path>
            </a:pathLst>
          </a:custGeom>
        </p:spPr>
        <p:txBody>
          <a:bodyPr wrap="square">
            <a:noAutofit/>
          </a:bodyPr>
          <a:lstStyle/>
          <a:p>
            <a:endParaRPr lang="en-US" dirty="0"/>
          </a:p>
        </p:txBody>
      </p:sp>
      <p:sp>
        <p:nvSpPr>
          <p:cNvPr id="3" name="Title 1"/>
          <p:cNvSpPr>
            <a:spLocks noGrp="1"/>
          </p:cNvSpPr>
          <p:nvPr>
            <p:ph type="ctrTitle" hasCustomPrompt="1"/>
          </p:nvPr>
        </p:nvSpPr>
        <p:spPr>
          <a:xfrm>
            <a:off x="606515" y="328478"/>
            <a:ext cx="6209223"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606515" y="1227671"/>
            <a:ext cx="6209223"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918147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1" name="Picture Placeholder 21"/>
          <p:cNvSpPr>
            <a:spLocks noGrp="1"/>
          </p:cNvSpPr>
          <p:nvPr>
            <p:ph type="pic" sz="quarter" idx="19" hasCustomPrompt="1"/>
          </p:nvPr>
        </p:nvSpPr>
        <p:spPr>
          <a:xfrm>
            <a:off x="1368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42" name="Picture Placeholder 22"/>
          <p:cNvSpPr>
            <a:spLocks noGrp="1"/>
          </p:cNvSpPr>
          <p:nvPr>
            <p:ph type="pic" sz="quarter" idx="20" hasCustomPrompt="1"/>
          </p:nvPr>
        </p:nvSpPr>
        <p:spPr>
          <a:xfrm>
            <a:off x="5220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43" name="Picture Placeholder 24"/>
          <p:cNvSpPr>
            <a:spLocks noGrp="1"/>
          </p:cNvSpPr>
          <p:nvPr>
            <p:ph type="pic" sz="quarter" idx="22" hasCustomPrompt="1"/>
          </p:nvPr>
        </p:nvSpPr>
        <p:spPr>
          <a:xfrm>
            <a:off x="9072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5" name="Subtitle 2"/>
          <p:cNvSpPr>
            <a:spLocks noGrp="1"/>
          </p:cNvSpPr>
          <p:nvPr>
            <p:ph type="subTitle" idx="1" hasCustomPrompt="1"/>
          </p:nvPr>
        </p:nvSpPr>
        <p:spPr>
          <a:xfrm>
            <a:off x="792000" y="3213554"/>
            <a:ext cx="3312000" cy="528350"/>
          </a:xfrm>
          <a:prstGeom prst="rect">
            <a:avLst/>
          </a:prstGeom>
        </p:spPr>
        <p:txBody>
          <a:bodyPr wrap="square">
            <a:spAutoFit/>
          </a:bodyPr>
          <a:lstStyle>
            <a:lvl1pPr marL="0" indent="0" algn="ctr">
              <a:lnSpc>
                <a:spcPts val="3400"/>
              </a:lnSpc>
              <a:spcBef>
                <a:spcPts val="600"/>
              </a:spcBef>
              <a:buNone/>
              <a:defRPr lang="id-ID"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3" name="Text Placeholder 2"/>
          <p:cNvSpPr>
            <a:spLocks noGrp="1"/>
          </p:cNvSpPr>
          <p:nvPr>
            <p:ph type="body" sz="quarter" idx="23"/>
          </p:nvPr>
        </p:nvSpPr>
        <p:spPr>
          <a:xfrm>
            <a:off x="4677155" y="3213554"/>
            <a:ext cx="3312000" cy="528350"/>
          </a:xfrm>
          <a:prstGeom prst="rect">
            <a:avLst/>
          </a:prstGeom>
        </p:spPr>
        <p:txBody>
          <a:bodyPr>
            <a:spAutoFit/>
          </a:bodyPr>
          <a:lstStyle>
            <a:lvl1pPr marL="0" indent="0" algn="ctr">
              <a:lnSpc>
                <a:spcPts val="3400"/>
              </a:lnSpc>
              <a:spcBef>
                <a:spcPts val="60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
        <p:nvSpPr>
          <p:cNvPr id="10" name="Text Placeholder 2"/>
          <p:cNvSpPr>
            <a:spLocks noGrp="1"/>
          </p:cNvSpPr>
          <p:nvPr>
            <p:ph type="body" sz="quarter" idx="24"/>
          </p:nvPr>
        </p:nvSpPr>
        <p:spPr>
          <a:xfrm>
            <a:off x="8496000" y="3213554"/>
            <a:ext cx="3312000" cy="528350"/>
          </a:xfrm>
          <a:prstGeom prst="rect">
            <a:avLst/>
          </a:prstGeom>
        </p:spPr>
        <p:txBody>
          <a:bodyPr>
            <a:spAutoFit/>
          </a:bodyPr>
          <a:lstStyle>
            <a:lvl1pPr marL="0" indent="0" algn="ctr">
              <a:lnSpc>
                <a:spcPts val="3400"/>
              </a:lnSpc>
              <a:spcBef>
                <a:spcPts val="60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3872228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6"/>
          <p:cNvSpPr>
            <a:spLocks noGrp="1"/>
          </p:cNvSpPr>
          <p:nvPr>
            <p:ph type="pic" sz="quarter" idx="12" hasCustomPrompt="1"/>
          </p:nvPr>
        </p:nvSpPr>
        <p:spPr>
          <a:xfrm>
            <a:off x="515684" y="1499991"/>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itle 1"/>
          <p:cNvSpPr>
            <a:spLocks noGrp="1"/>
          </p:cNvSpPr>
          <p:nvPr>
            <p:ph type="ctrTitle" hasCustomPrompt="1"/>
          </p:nvPr>
        </p:nvSpPr>
        <p:spPr>
          <a:xfrm>
            <a:off x="515684" y="290058"/>
            <a:ext cx="10941210"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4994623" y="1173883"/>
            <a:ext cx="6462272" cy="553998"/>
          </a:xfrm>
          <a:prstGeom prst="rect">
            <a:avLst/>
          </a:prstGeom>
        </p:spPr>
        <p:txBody>
          <a:bodyPr wrap="square">
            <a:spAutoFit/>
          </a:bodyPr>
          <a:lstStyle>
            <a:lvl1pPr marL="0" indent="0" algn="just">
              <a:lnSpc>
                <a:spcPts val="36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504869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Picture Placeholder 6"/>
          <p:cNvSpPr>
            <a:spLocks noGrp="1"/>
          </p:cNvSpPr>
          <p:nvPr>
            <p:ph type="pic" sz="quarter" idx="12" hasCustomPrompt="1"/>
          </p:nvPr>
        </p:nvSpPr>
        <p:spPr>
          <a:xfrm>
            <a:off x="861465" y="559160"/>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5" name="Subtitle 2"/>
          <p:cNvSpPr>
            <a:spLocks noGrp="1"/>
          </p:cNvSpPr>
          <p:nvPr>
            <p:ph type="subTitle" idx="1" hasCustomPrompt="1"/>
          </p:nvPr>
        </p:nvSpPr>
        <p:spPr>
          <a:xfrm>
            <a:off x="623260" y="4992848"/>
            <a:ext cx="4500000" cy="553998"/>
          </a:xfrm>
          <a:prstGeom prst="rect">
            <a:avLst/>
          </a:prstGeom>
        </p:spPr>
        <p:txBody>
          <a:bodyPr wrap="square">
            <a:spAutoFit/>
          </a:bodyPr>
          <a:lstStyle>
            <a:lvl1pPr marL="0" indent="0" algn="ctr">
              <a:lnSpc>
                <a:spcPts val="36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6" name="Picture Placeholder 6"/>
          <p:cNvSpPr>
            <a:spLocks noGrp="1"/>
          </p:cNvSpPr>
          <p:nvPr>
            <p:ph type="pic" sz="quarter" idx="13" hasCustomPrompt="1"/>
          </p:nvPr>
        </p:nvSpPr>
        <p:spPr>
          <a:xfrm>
            <a:off x="6715419" y="559160"/>
            <a:ext cx="4010212" cy="40102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no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 name="Text Placeholder 3"/>
          <p:cNvSpPr>
            <a:spLocks noGrp="1"/>
          </p:cNvSpPr>
          <p:nvPr>
            <p:ph type="body" sz="quarter" idx="14"/>
          </p:nvPr>
        </p:nvSpPr>
        <p:spPr>
          <a:xfrm>
            <a:off x="6470525" y="4992848"/>
            <a:ext cx="4500000" cy="553998"/>
          </a:xfrm>
          <a:prstGeom prst="rect">
            <a:avLst/>
          </a:prstGeom>
        </p:spPr>
        <p:txBody>
          <a:bodyPr wrap="square">
            <a:spAutoFit/>
          </a:bodyPr>
          <a:lstStyle>
            <a:lvl1pPr marL="0" indent="0" algn="ctr">
              <a:lnSpc>
                <a:spcPts val="3600"/>
              </a:lnSpc>
              <a:spcBef>
                <a:spcPts val="0"/>
              </a:spcBef>
              <a:buNone/>
              <a:defRPr lang="bg-BG"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1760843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8531888" y="3665986"/>
            <a:ext cx="3240000" cy="528350"/>
          </a:xfrm>
          <a:prstGeom prst="rect">
            <a:avLst/>
          </a:prstGeom>
        </p:spPr>
        <p:txBody>
          <a:bodyPr wrap="square">
            <a:spAutoFit/>
          </a:bodyPr>
          <a:lstStyle>
            <a:lvl1pPr marL="0" indent="0" algn="l">
              <a:lnSpc>
                <a:spcPts val="3400"/>
              </a:lnSpc>
              <a:spcBef>
                <a:spcPts val="0"/>
              </a:spcBef>
              <a:buNone/>
              <a:defRPr lang="id-ID"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8" name="Picture Placeholder 10">
            <a:extLst>
              <a:ext uri="{FF2B5EF4-FFF2-40B4-BE49-F238E27FC236}">
                <a16:creationId xmlns:a16="http://schemas.microsoft.com/office/drawing/2014/main" id="{DF039CA0-DB02-4BEA-B025-A80880B1297F}"/>
              </a:ext>
            </a:extLst>
          </p:cNvPr>
          <p:cNvSpPr>
            <a:spLocks noGrp="1"/>
          </p:cNvSpPr>
          <p:nvPr>
            <p:ph type="pic" sz="quarter" idx="10"/>
          </p:nvPr>
        </p:nvSpPr>
        <p:spPr>
          <a:xfrm>
            <a:off x="900527" y="500326"/>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9" name="Picture Placeholder 10">
            <a:extLst>
              <a:ext uri="{FF2B5EF4-FFF2-40B4-BE49-F238E27FC236}">
                <a16:creationId xmlns:a16="http://schemas.microsoft.com/office/drawing/2014/main" id="{DF039CA0-DB02-4BEA-B025-A80880B1297F}"/>
              </a:ext>
            </a:extLst>
          </p:cNvPr>
          <p:cNvSpPr>
            <a:spLocks noGrp="1"/>
          </p:cNvSpPr>
          <p:nvPr>
            <p:ph type="pic" sz="quarter" idx="23"/>
          </p:nvPr>
        </p:nvSpPr>
        <p:spPr>
          <a:xfrm>
            <a:off x="4752415" y="500326"/>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10" name="Picture Placeholder 10">
            <a:extLst>
              <a:ext uri="{FF2B5EF4-FFF2-40B4-BE49-F238E27FC236}">
                <a16:creationId xmlns:a16="http://schemas.microsoft.com/office/drawing/2014/main" id="{DF039CA0-DB02-4BEA-B025-A80880B1297F}"/>
              </a:ext>
            </a:extLst>
          </p:cNvPr>
          <p:cNvSpPr>
            <a:spLocks noGrp="1"/>
          </p:cNvSpPr>
          <p:nvPr>
            <p:ph type="pic" sz="quarter" idx="24"/>
          </p:nvPr>
        </p:nvSpPr>
        <p:spPr>
          <a:xfrm>
            <a:off x="8604303" y="505333"/>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3" name="Text Placeholder 2"/>
          <p:cNvSpPr>
            <a:spLocks noGrp="1"/>
          </p:cNvSpPr>
          <p:nvPr>
            <p:ph type="body" sz="quarter" idx="25"/>
          </p:nvPr>
        </p:nvSpPr>
        <p:spPr>
          <a:xfrm>
            <a:off x="4680000" y="3665986"/>
            <a:ext cx="3240000" cy="528350"/>
          </a:xfrm>
          <a:prstGeom prst="rect">
            <a:avLst/>
          </a:prstGeom>
        </p:spPr>
        <p:txBody>
          <a:bodyPr>
            <a:spAutoFit/>
          </a:bodyPr>
          <a:lstStyle>
            <a:lvl1pPr marL="0" indent="0">
              <a:lnSpc>
                <a:spcPts val="3400"/>
              </a:lnSpc>
              <a:spcBef>
                <a:spcPts val="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
        <p:nvSpPr>
          <p:cNvPr id="11" name="Text Placeholder 10"/>
          <p:cNvSpPr>
            <a:spLocks noGrp="1"/>
          </p:cNvSpPr>
          <p:nvPr>
            <p:ph type="body" sz="quarter" idx="26"/>
          </p:nvPr>
        </p:nvSpPr>
        <p:spPr>
          <a:xfrm>
            <a:off x="828112" y="3665986"/>
            <a:ext cx="3240000" cy="528350"/>
          </a:xfrm>
          <a:prstGeom prst="rect">
            <a:avLst/>
          </a:prstGeom>
        </p:spPr>
        <p:txBody>
          <a:bodyPr>
            <a:spAutoFit/>
          </a:bodyPr>
          <a:lstStyle>
            <a:lvl1pPr marL="0" indent="0">
              <a:lnSpc>
                <a:spcPts val="3400"/>
              </a:lnSpc>
              <a:spcBef>
                <a:spcPts val="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1325368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userDrawn="1"/>
        </p:nvSpPr>
        <p:spPr>
          <a:xfrm>
            <a:off x="0" y="0"/>
            <a:ext cx="12192001" cy="141386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grpSp>
        <p:nvGrpSpPr>
          <p:cNvPr id="4" name="Group 3"/>
          <p:cNvGrpSpPr/>
          <p:nvPr userDrawn="1"/>
        </p:nvGrpSpPr>
        <p:grpSpPr>
          <a:xfrm>
            <a:off x="8602180" y="391887"/>
            <a:ext cx="3200496" cy="5527202"/>
            <a:chOff x="2342936" y="476046"/>
            <a:chExt cx="1935595" cy="3881945"/>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2936" y="476046"/>
              <a:ext cx="1935595" cy="3881945"/>
            </a:xfrm>
            <a:prstGeom prst="rect">
              <a:avLst/>
            </a:prstGeom>
          </p:spPr>
        </p:pic>
        <p:sp>
          <p:nvSpPr>
            <p:cNvPr id="6" name="Freeform 5"/>
            <p:cNvSpPr>
              <a:spLocks/>
            </p:cNvSpPr>
            <p:nvPr/>
          </p:nvSpPr>
          <p:spPr bwMode="auto">
            <a:xfrm>
              <a:off x="2469778" y="599569"/>
              <a:ext cx="1686986" cy="3633125"/>
            </a:xfrm>
            <a:custGeom>
              <a:avLst/>
              <a:gdLst>
                <a:gd name="T0" fmla="*/ 510 w 570"/>
                <a:gd name="T1" fmla="*/ 0 h 1232"/>
                <a:gd name="T2" fmla="*/ 510 w 570"/>
                <a:gd name="T3" fmla="*/ 0 h 1232"/>
                <a:gd name="T4" fmla="*/ 452 w 570"/>
                <a:gd name="T5" fmla="*/ 0 h 1232"/>
                <a:gd name="T6" fmla="*/ 444 w 570"/>
                <a:gd name="T7" fmla="*/ 7 h 1232"/>
                <a:gd name="T8" fmla="*/ 444 w 570"/>
                <a:gd name="T9" fmla="*/ 8 h 1232"/>
                <a:gd name="T10" fmla="*/ 444 w 570"/>
                <a:gd name="T11" fmla="*/ 8 h 1232"/>
                <a:gd name="T12" fmla="*/ 444 w 570"/>
                <a:gd name="T13" fmla="*/ 16 h 1232"/>
                <a:gd name="T14" fmla="*/ 415 w 570"/>
                <a:gd name="T15" fmla="*/ 45 h 1232"/>
                <a:gd name="T16" fmla="*/ 414 w 570"/>
                <a:gd name="T17" fmla="*/ 45 h 1232"/>
                <a:gd name="T18" fmla="*/ 157 w 570"/>
                <a:gd name="T19" fmla="*/ 45 h 1232"/>
                <a:gd name="T20" fmla="*/ 156 w 570"/>
                <a:gd name="T21" fmla="*/ 45 h 1232"/>
                <a:gd name="T22" fmla="*/ 155 w 570"/>
                <a:gd name="T23" fmla="*/ 45 h 1232"/>
                <a:gd name="T24" fmla="*/ 155 w 570"/>
                <a:gd name="T25" fmla="*/ 45 h 1232"/>
                <a:gd name="T26" fmla="*/ 155 w 570"/>
                <a:gd name="T27" fmla="*/ 45 h 1232"/>
                <a:gd name="T28" fmla="*/ 127 w 570"/>
                <a:gd name="T29" fmla="*/ 16 h 1232"/>
                <a:gd name="T30" fmla="*/ 127 w 570"/>
                <a:gd name="T31" fmla="*/ 7 h 1232"/>
                <a:gd name="T32" fmla="*/ 119 w 570"/>
                <a:gd name="T33" fmla="*/ 0 h 1232"/>
                <a:gd name="T34" fmla="*/ 60 w 570"/>
                <a:gd name="T35" fmla="*/ 0 h 1232"/>
                <a:gd name="T36" fmla="*/ 60 w 570"/>
                <a:gd name="T37" fmla="*/ 0 h 1232"/>
                <a:gd name="T38" fmla="*/ 60 w 570"/>
                <a:gd name="T39" fmla="*/ 0 h 1232"/>
                <a:gd name="T40" fmla="*/ 57 w 570"/>
                <a:gd name="T41" fmla="*/ 0 h 1232"/>
                <a:gd name="T42" fmla="*/ 57 w 570"/>
                <a:gd name="T43" fmla="*/ 0 h 1232"/>
                <a:gd name="T44" fmla="*/ 0 w 570"/>
                <a:gd name="T45" fmla="*/ 60 h 1232"/>
                <a:gd name="T46" fmla="*/ 0 w 570"/>
                <a:gd name="T47" fmla="*/ 1171 h 1232"/>
                <a:gd name="T48" fmla="*/ 0 w 570"/>
                <a:gd name="T49" fmla="*/ 1171 h 1232"/>
                <a:gd name="T50" fmla="*/ 60 w 570"/>
                <a:gd name="T51" fmla="*/ 1232 h 1232"/>
                <a:gd name="T52" fmla="*/ 510 w 570"/>
                <a:gd name="T53" fmla="*/ 1232 h 1232"/>
                <a:gd name="T54" fmla="*/ 570 w 570"/>
                <a:gd name="T55" fmla="*/ 1171 h 1232"/>
                <a:gd name="T56" fmla="*/ 570 w 570"/>
                <a:gd name="T57" fmla="*/ 1171 h 1232"/>
                <a:gd name="T58" fmla="*/ 570 w 570"/>
                <a:gd name="T59" fmla="*/ 60 h 1232"/>
                <a:gd name="T60" fmla="*/ 510 w 570"/>
                <a:gd name="T61"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0" h="1232">
                  <a:moveTo>
                    <a:pt x="510" y="0"/>
                  </a:moveTo>
                  <a:cubicBezTo>
                    <a:pt x="510" y="0"/>
                    <a:pt x="510" y="0"/>
                    <a:pt x="510" y="0"/>
                  </a:cubicBezTo>
                  <a:cubicBezTo>
                    <a:pt x="452" y="0"/>
                    <a:pt x="452" y="0"/>
                    <a:pt x="452" y="0"/>
                  </a:cubicBezTo>
                  <a:cubicBezTo>
                    <a:pt x="447" y="0"/>
                    <a:pt x="444" y="3"/>
                    <a:pt x="444" y="7"/>
                  </a:cubicBezTo>
                  <a:cubicBezTo>
                    <a:pt x="444" y="8"/>
                    <a:pt x="444" y="8"/>
                    <a:pt x="444" y="8"/>
                  </a:cubicBezTo>
                  <a:cubicBezTo>
                    <a:pt x="444" y="8"/>
                    <a:pt x="444" y="8"/>
                    <a:pt x="444" y="8"/>
                  </a:cubicBezTo>
                  <a:cubicBezTo>
                    <a:pt x="444" y="16"/>
                    <a:pt x="444" y="16"/>
                    <a:pt x="444" y="16"/>
                  </a:cubicBezTo>
                  <a:cubicBezTo>
                    <a:pt x="444" y="32"/>
                    <a:pt x="431" y="45"/>
                    <a:pt x="415" y="45"/>
                  </a:cubicBezTo>
                  <a:cubicBezTo>
                    <a:pt x="414" y="45"/>
                    <a:pt x="414" y="45"/>
                    <a:pt x="414" y="45"/>
                  </a:cubicBezTo>
                  <a:cubicBezTo>
                    <a:pt x="157" y="45"/>
                    <a:pt x="157" y="45"/>
                    <a:pt x="157" y="45"/>
                  </a:cubicBezTo>
                  <a:cubicBezTo>
                    <a:pt x="157" y="45"/>
                    <a:pt x="156" y="45"/>
                    <a:pt x="156" y="45"/>
                  </a:cubicBezTo>
                  <a:cubicBezTo>
                    <a:pt x="156" y="45"/>
                    <a:pt x="156" y="45"/>
                    <a:pt x="155" y="45"/>
                  </a:cubicBezTo>
                  <a:cubicBezTo>
                    <a:pt x="155" y="45"/>
                    <a:pt x="155" y="45"/>
                    <a:pt x="155" y="45"/>
                  </a:cubicBezTo>
                  <a:cubicBezTo>
                    <a:pt x="155" y="45"/>
                    <a:pt x="155" y="45"/>
                    <a:pt x="155" y="45"/>
                  </a:cubicBezTo>
                  <a:cubicBezTo>
                    <a:pt x="140" y="44"/>
                    <a:pt x="127" y="31"/>
                    <a:pt x="127" y="16"/>
                  </a:cubicBezTo>
                  <a:cubicBezTo>
                    <a:pt x="127" y="7"/>
                    <a:pt x="127" y="7"/>
                    <a:pt x="127" y="7"/>
                  </a:cubicBezTo>
                  <a:cubicBezTo>
                    <a:pt x="127" y="3"/>
                    <a:pt x="124" y="0"/>
                    <a:pt x="119" y="0"/>
                  </a:cubicBezTo>
                  <a:cubicBezTo>
                    <a:pt x="60" y="0"/>
                    <a:pt x="60" y="0"/>
                    <a:pt x="60" y="0"/>
                  </a:cubicBezTo>
                  <a:cubicBezTo>
                    <a:pt x="60" y="0"/>
                    <a:pt x="60" y="0"/>
                    <a:pt x="60" y="0"/>
                  </a:cubicBezTo>
                  <a:cubicBezTo>
                    <a:pt x="60" y="0"/>
                    <a:pt x="60" y="0"/>
                    <a:pt x="60" y="0"/>
                  </a:cubicBezTo>
                  <a:cubicBezTo>
                    <a:pt x="57" y="0"/>
                    <a:pt x="57" y="0"/>
                    <a:pt x="57" y="0"/>
                  </a:cubicBezTo>
                  <a:cubicBezTo>
                    <a:pt x="57" y="0"/>
                    <a:pt x="57" y="0"/>
                    <a:pt x="57" y="0"/>
                  </a:cubicBezTo>
                  <a:cubicBezTo>
                    <a:pt x="25" y="1"/>
                    <a:pt x="0" y="27"/>
                    <a:pt x="0" y="60"/>
                  </a:cubicBezTo>
                  <a:cubicBezTo>
                    <a:pt x="0" y="1171"/>
                    <a:pt x="0" y="1171"/>
                    <a:pt x="0" y="1171"/>
                  </a:cubicBezTo>
                  <a:cubicBezTo>
                    <a:pt x="0" y="1171"/>
                    <a:pt x="0" y="1171"/>
                    <a:pt x="0" y="1171"/>
                  </a:cubicBezTo>
                  <a:cubicBezTo>
                    <a:pt x="0" y="1205"/>
                    <a:pt x="27" y="1232"/>
                    <a:pt x="60" y="1232"/>
                  </a:cubicBezTo>
                  <a:cubicBezTo>
                    <a:pt x="510" y="1232"/>
                    <a:pt x="510" y="1232"/>
                    <a:pt x="510" y="1232"/>
                  </a:cubicBezTo>
                  <a:cubicBezTo>
                    <a:pt x="543" y="1232"/>
                    <a:pt x="570" y="1205"/>
                    <a:pt x="570" y="1171"/>
                  </a:cubicBezTo>
                  <a:cubicBezTo>
                    <a:pt x="570" y="1171"/>
                    <a:pt x="570" y="1171"/>
                    <a:pt x="570" y="1171"/>
                  </a:cubicBezTo>
                  <a:cubicBezTo>
                    <a:pt x="570" y="60"/>
                    <a:pt x="570" y="60"/>
                    <a:pt x="570" y="60"/>
                  </a:cubicBezTo>
                  <a:cubicBezTo>
                    <a:pt x="570" y="27"/>
                    <a:pt x="543" y="0"/>
                    <a:pt x="510" y="0"/>
                  </a:cubicBezTo>
                  <a:close/>
                </a:path>
              </a:pathLst>
            </a:custGeom>
            <a:solidFill>
              <a:srgbClr val="DDDDDD"/>
            </a:solidFill>
            <a:ln w="3175" cap="flat">
              <a:solidFill>
                <a:schemeClr val="tx1">
                  <a:lumMod val="90000"/>
                  <a:lumOff val="10000"/>
                </a:schemeClr>
              </a:solid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baseline="-25000" dirty="0"/>
            </a:p>
          </p:txBody>
        </p:sp>
      </p:grpSp>
      <p:sp>
        <p:nvSpPr>
          <p:cNvPr id="3" name="Picture Placeholder 9"/>
          <p:cNvSpPr>
            <a:spLocks noGrp="1"/>
          </p:cNvSpPr>
          <p:nvPr>
            <p:ph type="pic" sz="quarter" idx="12" hasCustomPrompt="1"/>
          </p:nvPr>
        </p:nvSpPr>
        <p:spPr>
          <a:xfrm>
            <a:off x="8761528" y="567762"/>
            <a:ext cx="2948939" cy="5193919"/>
          </a:xfrm>
          <a:custGeom>
            <a:avLst/>
            <a:gdLst>
              <a:gd name="connsiteX0" fmla="*/ 158949 w 1589485"/>
              <a:gd name="connsiteY0" fmla="*/ 0 h 3423148"/>
              <a:gd name="connsiteX1" fmla="*/ 167314 w 1589485"/>
              <a:gd name="connsiteY1" fmla="*/ 0 h 3423148"/>
              <a:gd name="connsiteX2" fmla="*/ 331840 w 1589485"/>
              <a:gd name="connsiteY2" fmla="*/ 0 h 3423148"/>
              <a:gd name="connsiteX3" fmla="*/ 354149 w 1589485"/>
              <a:gd name="connsiteY3" fmla="*/ 19450 h 3423148"/>
              <a:gd name="connsiteX4" fmla="*/ 354149 w 1589485"/>
              <a:gd name="connsiteY4" fmla="*/ 44456 h 3423148"/>
              <a:gd name="connsiteX5" fmla="*/ 432229 w 1589485"/>
              <a:gd name="connsiteY5" fmla="*/ 125034 h 3423148"/>
              <a:gd name="connsiteX6" fmla="*/ 435017 w 1589485"/>
              <a:gd name="connsiteY6" fmla="*/ 125034 h 3423148"/>
              <a:gd name="connsiteX7" fmla="*/ 437806 w 1589485"/>
              <a:gd name="connsiteY7" fmla="*/ 125034 h 3423148"/>
              <a:gd name="connsiteX8" fmla="*/ 1154468 w 1589485"/>
              <a:gd name="connsiteY8" fmla="*/ 125034 h 3423148"/>
              <a:gd name="connsiteX9" fmla="*/ 1157257 w 1589485"/>
              <a:gd name="connsiteY9" fmla="*/ 125034 h 3423148"/>
              <a:gd name="connsiteX10" fmla="*/ 1238125 w 1589485"/>
              <a:gd name="connsiteY10" fmla="*/ 44456 h 3423148"/>
              <a:gd name="connsiteX11" fmla="*/ 1238125 w 1589485"/>
              <a:gd name="connsiteY11" fmla="*/ 22228 h 3423148"/>
              <a:gd name="connsiteX12" fmla="*/ 1238125 w 1589485"/>
              <a:gd name="connsiteY12" fmla="*/ 19450 h 3423148"/>
              <a:gd name="connsiteX13" fmla="*/ 1260434 w 1589485"/>
              <a:gd name="connsiteY13" fmla="*/ 0 h 3423148"/>
              <a:gd name="connsiteX14" fmla="*/ 1422171 w 1589485"/>
              <a:gd name="connsiteY14" fmla="*/ 0 h 3423148"/>
              <a:gd name="connsiteX15" fmla="*/ 1589485 w 1589485"/>
              <a:gd name="connsiteY15" fmla="*/ 166712 h 3423148"/>
              <a:gd name="connsiteX16" fmla="*/ 1589485 w 1589485"/>
              <a:gd name="connsiteY16" fmla="*/ 3253658 h 3423148"/>
              <a:gd name="connsiteX17" fmla="*/ 1422171 w 1589485"/>
              <a:gd name="connsiteY17" fmla="*/ 3423148 h 3423148"/>
              <a:gd name="connsiteX18" fmla="*/ 167314 w 1589485"/>
              <a:gd name="connsiteY18" fmla="*/ 3423148 h 3423148"/>
              <a:gd name="connsiteX19" fmla="*/ 0 w 1589485"/>
              <a:gd name="connsiteY19" fmla="*/ 3253658 h 3423148"/>
              <a:gd name="connsiteX20" fmla="*/ 0 w 1589485"/>
              <a:gd name="connsiteY20" fmla="*/ 166712 h 3423148"/>
              <a:gd name="connsiteX21" fmla="*/ 158949 w 1589485"/>
              <a:gd name="connsiteY21" fmla="*/ 0 h 342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89485" h="3423148">
                <a:moveTo>
                  <a:pt x="158949" y="0"/>
                </a:moveTo>
                <a:cubicBezTo>
                  <a:pt x="158949" y="0"/>
                  <a:pt x="158949" y="0"/>
                  <a:pt x="167314" y="0"/>
                </a:cubicBezTo>
                <a:cubicBezTo>
                  <a:pt x="167314" y="0"/>
                  <a:pt x="167314" y="0"/>
                  <a:pt x="331840" y="0"/>
                </a:cubicBezTo>
                <a:cubicBezTo>
                  <a:pt x="345783" y="0"/>
                  <a:pt x="354149" y="8336"/>
                  <a:pt x="354149" y="19450"/>
                </a:cubicBezTo>
                <a:cubicBezTo>
                  <a:pt x="354149" y="19450"/>
                  <a:pt x="354149" y="19450"/>
                  <a:pt x="354149" y="44456"/>
                </a:cubicBezTo>
                <a:cubicBezTo>
                  <a:pt x="354149" y="86134"/>
                  <a:pt x="390400" y="122255"/>
                  <a:pt x="432229" y="125034"/>
                </a:cubicBezTo>
                <a:cubicBezTo>
                  <a:pt x="435017" y="125034"/>
                  <a:pt x="435017" y="125034"/>
                  <a:pt x="435017" y="125034"/>
                </a:cubicBezTo>
                <a:cubicBezTo>
                  <a:pt x="435017" y="125034"/>
                  <a:pt x="437806" y="125034"/>
                  <a:pt x="437806" y="125034"/>
                </a:cubicBezTo>
                <a:cubicBezTo>
                  <a:pt x="437806" y="125034"/>
                  <a:pt x="437806" y="125034"/>
                  <a:pt x="1154468" y="125034"/>
                </a:cubicBezTo>
                <a:cubicBezTo>
                  <a:pt x="1154468" y="125034"/>
                  <a:pt x="1154468" y="125034"/>
                  <a:pt x="1157257" y="125034"/>
                </a:cubicBezTo>
                <a:cubicBezTo>
                  <a:pt x="1201874" y="125034"/>
                  <a:pt x="1238125" y="88913"/>
                  <a:pt x="1238125" y="44456"/>
                </a:cubicBezTo>
                <a:cubicBezTo>
                  <a:pt x="1238125" y="44456"/>
                  <a:pt x="1238125" y="44456"/>
                  <a:pt x="1238125" y="22228"/>
                </a:cubicBezTo>
                <a:cubicBezTo>
                  <a:pt x="1238125" y="22228"/>
                  <a:pt x="1238125" y="22228"/>
                  <a:pt x="1238125" y="19450"/>
                </a:cubicBezTo>
                <a:cubicBezTo>
                  <a:pt x="1238125" y="8336"/>
                  <a:pt x="1246491" y="0"/>
                  <a:pt x="1260434" y="0"/>
                </a:cubicBezTo>
                <a:cubicBezTo>
                  <a:pt x="1260434" y="0"/>
                  <a:pt x="1260434" y="0"/>
                  <a:pt x="1422171" y="0"/>
                </a:cubicBezTo>
                <a:cubicBezTo>
                  <a:pt x="1514194" y="0"/>
                  <a:pt x="1589485" y="75020"/>
                  <a:pt x="1589485" y="166712"/>
                </a:cubicBezTo>
                <a:cubicBezTo>
                  <a:pt x="1589485" y="166712"/>
                  <a:pt x="1589485" y="166712"/>
                  <a:pt x="1589485" y="3253658"/>
                </a:cubicBezTo>
                <a:cubicBezTo>
                  <a:pt x="1589485" y="3348128"/>
                  <a:pt x="1514194" y="3423148"/>
                  <a:pt x="1422171" y="3423148"/>
                </a:cubicBezTo>
                <a:cubicBezTo>
                  <a:pt x="1422171" y="3423148"/>
                  <a:pt x="1422171" y="3423148"/>
                  <a:pt x="167314" y="3423148"/>
                </a:cubicBezTo>
                <a:cubicBezTo>
                  <a:pt x="75291" y="3423148"/>
                  <a:pt x="0" y="3348128"/>
                  <a:pt x="0" y="3253658"/>
                </a:cubicBezTo>
                <a:cubicBezTo>
                  <a:pt x="0" y="3253658"/>
                  <a:pt x="0" y="3253658"/>
                  <a:pt x="0" y="166712"/>
                </a:cubicBezTo>
                <a:cubicBezTo>
                  <a:pt x="0" y="75020"/>
                  <a:pt x="69714" y="2778"/>
                  <a:pt x="158949" y="0"/>
                </a:cubicBezTo>
                <a:close/>
              </a:path>
            </a:pathLst>
          </a:custGeom>
          <a:no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 name="Title 1"/>
          <p:cNvSpPr>
            <a:spLocks noGrp="1"/>
          </p:cNvSpPr>
          <p:nvPr>
            <p:ph type="title"/>
          </p:nvPr>
        </p:nvSpPr>
        <p:spPr>
          <a:xfrm>
            <a:off x="515470" y="288284"/>
            <a:ext cx="7374655" cy="528350"/>
          </a:xfrm>
          <a:prstGeom prst="rect">
            <a:avLst/>
          </a:prstGeom>
        </p:spPr>
        <p:txBody>
          <a:bodyPr>
            <a:spAutoFit/>
          </a:bodyPr>
          <a:lstStyle>
            <a:lvl1pPr>
              <a:lnSpc>
                <a:spcPts val="3400"/>
              </a:lnSpc>
              <a:defRPr sz="2600" b="1">
                <a:solidFill>
                  <a:srgbClr val="FFFFFF"/>
                </a:solidFill>
                <a:latin typeface="Lato"/>
              </a:defRPr>
            </a:lvl1pPr>
          </a:lstStyle>
          <a:p>
            <a:r>
              <a:rPr lang="en-US" dirty="0"/>
              <a:t>Click to edit Master title style</a:t>
            </a:r>
            <a:endParaRPr lang="bg-BG" dirty="0"/>
          </a:p>
        </p:txBody>
      </p:sp>
      <p:sp>
        <p:nvSpPr>
          <p:cNvPr id="9" name="Text Placeholder 8"/>
          <p:cNvSpPr>
            <a:spLocks noGrp="1"/>
          </p:cNvSpPr>
          <p:nvPr>
            <p:ph type="body" sz="quarter" idx="13"/>
          </p:nvPr>
        </p:nvSpPr>
        <p:spPr>
          <a:xfrm>
            <a:off x="515938" y="1720850"/>
            <a:ext cx="7373937" cy="4198938"/>
          </a:xfrm>
          <a:prstGeom prst="rect">
            <a:avLst/>
          </a:prstGeom>
        </p:spPr>
        <p:txBody>
          <a:bodyPr/>
          <a:lstStyle>
            <a:lvl1pPr>
              <a:lnSpc>
                <a:spcPts val="3400"/>
              </a:lnSpc>
              <a:spcBef>
                <a:spcPts val="1200"/>
              </a:spcBef>
              <a:defRPr sz="2600"/>
            </a:lvl1pPr>
            <a:lvl2pPr>
              <a:lnSpc>
                <a:spcPts val="3400"/>
              </a:lnSpc>
              <a:spcBef>
                <a:spcPts val="1200"/>
              </a:spcBef>
              <a:defRPr sz="2600"/>
            </a:lvl2pPr>
            <a:lvl3pPr>
              <a:lnSpc>
                <a:spcPts val="3400"/>
              </a:lnSpc>
              <a:spcBef>
                <a:spcPts val="1200"/>
              </a:spcBef>
              <a:defRPr sz="2600"/>
            </a:lvl3pPr>
            <a:lvl4pPr>
              <a:lnSpc>
                <a:spcPts val="3400"/>
              </a:lnSpc>
              <a:spcBef>
                <a:spcPts val="1200"/>
              </a:spcBef>
              <a:defRPr sz="2600"/>
            </a:lvl4pPr>
            <a:lvl5pPr>
              <a:lnSpc>
                <a:spcPts val="3400"/>
              </a:lnSpc>
              <a:spcBef>
                <a:spcPts val="1200"/>
              </a:spcBef>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398927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2F30-109A-7E42-890D-14852F1510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4CFB6-2779-B049-8495-E2550A5E5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CE11D-B06C-FD42-8F47-D157317AF232}"/>
              </a:ext>
            </a:extLst>
          </p:cNvPr>
          <p:cNvSpPr>
            <a:spLocks noGrp="1"/>
          </p:cNvSpPr>
          <p:nvPr>
            <p:ph type="dt" sz="half" idx="10"/>
          </p:nvPr>
        </p:nvSpPr>
        <p:spPr/>
        <p:txBody>
          <a:bodyPr/>
          <a:lstStyle/>
          <a:p>
            <a:fld id="{5AC37358-4499-C349-B213-E57B25DFA1A9}" type="datetimeFigureOut">
              <a:rPr lang="en-US" smtClean="0"/>
              <a:pPr/>
              <a:t>9/30/2022</a:t>
            </a:fld>
            <a:endParaRPr lang="en-US"/>
          </a:p>
        </p:txBody>
      </p:sp>
      <p:sp>
        <p:nvSpPr>
          <p:cNvPr id="5" name="Footer Placeholder 4">
            <a:extLst>
              <a:ext uri="{FF2B5EF4-FFF2-40B4-BE49-F238E27FC236}">
                <a16:creationId xmlns:a16="http://schemas.microsoft.com/office/drawing/2014/main" id="{CC9F3784-6CE1-BE4E-9314-144D7DEF0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CB8F6-5CA3-1A48-922E-60988DF2965C}"/>
              </a:ext>
            </a:extLst>
          </p:cNvPr>
          <p:cNvSpPr>
            <a:spLocks noGrp="1"/>
          </p:cNvSpPr>
          <p:nvPr>
            <p:ph type="sldNum" sz="quarter" idx="12"/>
          </p:nvPr>
        </p:nvSpPr>
        <p:spPr/>
        <p:txBody>
          <a:bodyPr/>
          <a:lstStyle/>
          <a:p>
            <a:fld id="{6EDA45E2-6A90-F447-B523-98D487CD3A24}" type="slidenum">
              <a:rPr lang="en-US" smtClean="0"/>
              <a:pPr/>
              <a:t>‹#›</a:t>
            </a:fld>
            <a:endParaRPr lang="en-US"/>
          </a:p>
        </p:txBody>
      </p:sp>
    </p:spTree>
    <p:extLst>
      <p:ext uri="{BB962C8B-B14F-4D97-AF65-F5344CB8AC3E}">
        <p14:creationId xmlns:p14="http://schemas.microsoft.com/office/powerpoint/2010/main" val="171037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0" name="Rectangle 19"/>
          <p:cNvSpPr/>
          <p:nvPr userDrawn="1"/>
        </p:nvSpPr>
        <p:spPr>
          <a:xfrm>
            <a:off x="-1" y="-17817"/>
            <a:ext cx="12192001" cy="1722110"/>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Lato Light" panose="020F0502020204030203" pitchFamily="34" charset="0"/>
              <a:ea typeface="Lato Light" panose="020F0502020204030203" pitchFamily="34" charset="0"/>
              <a:cs typeface="Lato Light" panose="020F0502020204030203" pitchFamily="34" charset="0"/>
            </a:endParaRPr>
          </a:p>
        </p:txBody>
      </p:sp>
      <p:grpSp>
        <p:nvGrpSpPr>
          <p:cNvPr id="4" name="Group 3"/>
          <p:cNvGrpSpPr/>
          <p:nvPr userDrawn="1"/>
        </p:nvGrpSpPr>
        <p:grpSpPr>
          <a:xfrm rot="16200000">
            <a:off x="6691276" y="244838"/>
            <a:ext cx="4364996" cy="6088324"/>
            <a:chOff x="5865781" y="280516"/>
            <a:chExt cx="2880079" cy="4241722"/>
          </a:xfrm>
        </p:grpSpPr>
        <p:sp>
          <p:nvSpPr>
            <p:cNvPr id="5" name="Freeform 4"/>
            <p:cNvSpPr>
              <a:spLocks noEditPoints="1"/>
            </p:cNvSpPr>
            <p:nvPr/>
          </p:nvSpPr>
          <p:spPr bwMode="auto">
            <a:xfrm>
              <a:off x="5865781" y="280516"/>
              <a:ext cx="2880079" cy="4241722"/>
            </a:xfrm>
            <a:custGeom>
              <a:avLst/>
              <a:gdLst>
                <a:gd name="T0" fmla="*/ 1156 w 1156"/>
                <a:gd name="T1" fmla="*/ 87 h 1703"/>
                <a:gd name="T2" fmla="*/ 1068 w 1156"/>
                <a:gd name="T3" fmla="*/ 0 h 1703"/>
                <a:gd name="T4" fmla="*/ 88 w 1156"/>
                <a:gd name="T5" fmla="*/ 0 h 1703"/>
                <a:gd name="T6" fmla="*/ 26 w 1156"/>
                <a:gd name="T7" fmla="*/ 26 h 1703"/>
                <a:gd name="T8" fmla="*/ 1 w 1156"/>
                <a:gd name="T9" fmla="*/ 87 h 1703"/>
                <a:gd name="T10" fmla="*/ 0 w 1156"/>
                <a:gd name="T11" fmla="*/ 1616 h 1703"/>
                <a:gd name="T12" fmla="*/ 87 w 1156"/>
                <a:gd name="T13" fmla="*/ 1703 h 1703"/>
                <a:gd name="T14" fmla="*/ 1068 w 1156"/>
                <a:gd name="T15" fmla="*/ 1703 h 1703"/>
                <a:gd name="T16" fmla="*/ 1129 w 1156"/>
                <a:gd name="T17" fmla="*/ 1678 h 1703"/>
                <a:gd name="T18" fmla="*/ 1155 w 1156"/>
                <a:gd name="T19" fmla="*/ 1616 h 1703"/>
                <a:gd name="T20" fmla="*/ 1156 w 1156"/>
                <a:gd name="T21" fmla="*/ 87 h 1703"/>
                <a:gd name="T22" fmla="*/ 89 w 1156"/>
                <a:gd name="T23" fmla="*/ 1689 h 1703"/>
                <a:gd name="T24" fmla="*/ 89 w 1156"/>
                <a:gd name="T25" fmla="*/ 1689 h 1703"/>
                <a:gd name="T26" fmla="*/ 89 w 1156"/>
                <a:gd name="T27" fmla="*/ 1689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6" h="1703">
                  <a:moveTo>
                    <a:pt x="1156" y="87"/>
                  </a:moveTo>
                  <a:cubicBezTo>
                    <a:pt x="1156" y="40"/>
                    <a:pt x="1117" y="1"/>
                    <a:pt x="1068" y="0"/>
                  </a:cubicBezTo>
                  <a:cubicBezTo>
                    <a:pt x="88" y="0"/>
                    <a:pt x="88" y="0"/>
                    <a:pt x="88" y="0"/>
                  </a:cubicBezTo>
                  <a:cubicBezTo>
                    <a:pt x="65" y="0"/>
                    <a:pt x="43" y="9"/>
                    <a:pt x="26" y="26"/>
                  </a:cubicBezTo>
                  <a:cubicBezTo>
                    <a:pt x="10" y="42"/>
                    <a:pt x="1" y="64"/>
                    <a:pt x="1" y="87"/>
                  </a:cubicBezTo>
                  <a:cubicBezTo>
                    <a:pt x="0" y="1616"/>
                    <a:pt x="0" y="1616"/>
                    <a:pt x="0" y="1616"/>
                  </a:cubicBezTo>
                  <a:cubicBezTo>
                    <a:pt x="0" y="1664"/>
                    <a:pt x="39" y="1703"/>
                    <a:pt x="87" y="1703"/>
                  </a:cubicBezTo>
                  <a:cubicBezTo>
                    <a:pt x="1068" y="1703"/>
                    <a:pt x="1068" y="1703"/>
                    <a:pt x="1068" y="1703"/>
                  </a:cubicBezTo>
                  <a:cubicBezTo>
                    <a:pt x="1091" y="1703"/>
                    <a:pt x="1113" y="1694"/>
                    <a:pt x="1129" y="1678"/>
                  </a:cubicBezTo>
                  <a:cubicBezTo>
                    <a:pt x="1146" y="1661"/>
                    <a:pt x="1155" y="1639"/>
                    <a:pt x="1155" y="1616"/>
                  </a:cubicBezTo>
                  <a:cubicBezTo>
                    <a:pt x="1156" y="87"/>
                    <a:pt x="1156" y="87"/>
                    <a:pt x="1156" y="87"/>
                  </a:cubicBezTo>
                  <a:moveTo>
                    <a:pt x="89" y="1689"/>
                  </a:moveTo>
                  <a:cubicBezTo>
                    <a:pt x="89" y="1689"/>
                    <a:pt x="89" y="1689"/>
                    <a:pt x="89" y="1689"/>
                  </a:cubicBezTo>
                  <a:cubicBezTo>
                    <a:pt x="89" y="1689"/>
                    <a:pt x="89" y="1689"/>
                    <a:pt x="89" y="1689"/>
                  </a:cubicBezTo>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6" name="Group 5"/>
            <p:cNvGrpSpPr/>
            <p:nvPr/>
          </p:nvGrpSpPr>
          <p:grpSpPr>
            <a:xfrm>
              <a:off x="5889406" y="297697"/>
              <a:ext cx="2824239" cy="4192324"/>
              <a:chOff x="5889406" y="297697"/>
              <a:chExt cx="2824239" cy="4192324"/>
            </a:xfrm>
          </p:grpSpPr>
          <p:sp>
            <p:nvSpPr>
              <p:cNvPr id="8" name="Freeform 7"/>
              <p:cNvSpPr>
                <a:spLocks/>
              </p:cNvSpPr>
              <p:nvPr/>
            </p:nvSpPr>
            <p:spPr bwMode="auto">
              <a:xfrm>
                <a:off x="5889406" y="297697"/>
                <a:ext cx="2824239" cy="4192324"/>
              </a:xfrm>
              <a:custGeom>
                <a:avLst/>
                <a:gdLst>
                  <a:gd name="T0" fmla="*/ 1053 w 1133"/>
                  <a:gd name="T1" fmla="*/ 0 h 1683"/>
                  <a:gd name="T2" fmla="*/ 81 w 1133"/>
                  <a:gd name="T3" fmla="*/ 0 h 1683"/>
                  <a:gd name="T4" fmla="*/ 1 w 1133"/>
                  <a:gd name="T5" fmla="*/ 80 h 1683"/>
                  <a:gd name="T6" fmla="*/ 0 w 1133"/>
                  <a:gd name="T7" fmla="*/ 1602 h 1683"/>
                  <a:gd name="T8" fmla="*/ 80 w 1133"/>
                  <a:gd name="T9" fmla="*/ 1682 h 1683"/>
                  <a:gd name="T10" fmla="*/ 1052 w 1133"/>
                  <a:gd name="T11" fmla="*/ 1683 h 1683"/>
                  <a:gd name="T12" fmla="*/ 1132 w 1133"/>
                  <a:gd name="T13" fmla="*/ 1603 h 1683"/>
                  <a:gd name="T14" fmla="*/ 1133 w 1133"/>
                  <a:gd name="T15" fmla="*/ 80 h 1683"/>
                  <a:gd name="T16" fmla="*/ 1053 w 1133"/>
                  <a:gd name="T17"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1683">
                    <a:moveTo>
                      <a:pt x="1053" y="0"/>
                    </a:moveTo>
                    <a:cubicBezTo>
                      <a:pt x="81" y="0"/>
                      <a:pt x="81" y="0"/>
                      <a:pt x="81" y="0"/>
                    </a:cubicBezTo>
                    <a:cubicBezTo>
                      <a:pt x="37" y="0"/>
                      <a:pt x="1" y="36"/>
                      <a:pt x="1" y="80"/>
                    </a:cubicBezTo>
                    <a:cubicBezTo>
                      <a:pt x="0" y="1602"/>
                      <a:pt x="0" y="1602"/>
                      <a:pt x="0" y="1602"/>
                    </a:cubicBezTo>
                    <a:cubicBezTo>
                      <a:pt x="0" y="1646"/>
                      <a:pt x="36" y="1682"/>
                      <a:pt x="80" y="1682"/>
                    </a:cubicBezTo>
                    <a:cubicBezTo>
                      <a:pt x="1052" y="1683"/>
                      <a:pt x="1052" y="1683"/>
                      <a:pt x="1052" y="1683"/>
                    </a:cubicBezTo>
                    <a:cubicBezTo>
                      <a:pt x="1096" y="1683"/>
                      <a:pt x="1132" y="1647"/>
                      <a:pt x="1132" y="1603"/>
                    </a:cubicBezTo>
                    <a:cubicBezTo>
                      <a:pt x="1133" y="80"/>
                      <a:pt x="1133" y="80"/>
                      <a:pt x="1133" y="80"/>
                    </a:cubicBezTo>
                    <a:cubicBezTo>
                      <a:pt x="1133" y="36"/>
                      <a:pt x="1097" y="0"/>
                      <a:pt x="1053" y="0"/>
                    </a:cubicBezTo>
                  </a:path>
                </a:pathLst>
              </a:cu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path path="circle">
                  <a:fillToRect l="50000" t="50000" r="50000" b="50000"/>
                </a:path>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9" name="Group 8"/>
              <p:cNvGrpSpPr/>
              <p:nvPr/>
            </p:nvGrpSpPr>
            <p:grpSpPr>
              <a:xfrm>
                <a:off x="7180936" y="4151442"/>
                <a:ext cx="241178" cy="241176"/>
                <a:chOff x="4416669" y="4738689"/>
                <a:chExt cx="298444" cy="298442"/>
              </a:xfrm>
            </p:grpSpPr>
            <p:sp>
              <p:nvSpPr>
                <p:cNvPr id="17" name="Freeform 16"/>
                <p:cNvSpPr>
                  <a:spLocks/>
                </p:cNvSpPr>
                <p:nvPr/>
              </p:nvSpPr>
              <p:spPr bwMode="auto">
                <a:xfrm>
                  <a:off x="4416669" y="4738689"/>
                  <a:ext cx="298444" cy="298442"/>
                </a:xfrm>
                <a:custGeom>
                  <a:avLst/>
                  <a:gdLst>
                    <a:gd name="T0" fmla="*/ 92 w 92"/>
                    <a:gd name="T1" fmla="*/ 46 h 93"/>
                    <a:gd name="T2" fmla="*/ 46 w 92"/>
                    <a:gd name="T3" fmla="*/ 93 h 93"/>
                    <a:gd name="T4" fmla="*/ 0 w 92"/>
                    <a:gd name="T5" fmla="*/ 46 h 93"/>
                    <a:gd name="T6" fmla="*/ 46 w 92"/>
                    <a:gd name="T7" fmla="*/ 0 h 93"/>
                    <a:gd name="T8" fmla="*/ 92 w 92"/>
                    <a:gd name="T9" fmla="*/ 46 h 93"/>
                  </a:gdLst>
                  <a:ahLst/>
                  <a:cxnLst>
                    <a:cxn ang="0">
                      <a:pos x="T0" y="T1"/>
                    </a:cxn>
                    <a:cxn ang="0">
                      <a:pos x="T2" y="T3"/>
                    </a:cxn>
                    <a:cxn ang="0">
                      <a:pos x="T4" y="T5"/>
                    </a:cxn>
                    <a:cxn ang="0">
                      <a:pos x="T6" y="T7"/>
                    </a:cxn>
                    <a:cxn ang="0">
                      <a:pos x="T8" y="T9"/>
                    </a:cxn>
                  </a:cxnLst>
                  <a:rect l="0" t="0" r="r" b="b"/>
                  <a:pathLst>
                    <a:path w="92" h="93">
                      <a:moveTo>
                        <a:pt x="92" y="46"/>
                      </a:moveTo>
                      <a:cubicBezTo>
                        <a:pt x="92" y="72"/>
                        <a:pt x="72" y="93"/>
                        <a:pt x="46" y="93"/>
                      </a:cubicBezTo>
                      <a:cubicBezTo>
                        <a:pt x="21" y="92"/>
                        <a:pt x="0" y="72"/>
                        <a:pt x="0" y="46"/>
                      </a:cubicBezTo>
                      <a:cubicBezTo>
                        <a:pt x="0" y="21"/>
                        <a:pt x="21" y="0"/>
                        <a:pt x="46" y="0"/>
                      </a:cubicBezTo>
                      <a:cubicBezTo>
                        <a:pt x="72" y="0"/>
                        <a:pt x="92" y="21"/>
                        <a:pt x="92" y="46"/>
                      </a:cubicBezTo>
                      <a:close/>
                    </a:path>
                  </a:pathLst>
                </a:custGeom>
                <a:gradFill flip="none" rotWithShape="1">
                  <a:gsLst>
                    <a:gs pos="0">
                      <a:srgbClr val="E0E0E0">
                        <a:shade val="30000"/>
                        <a:satMod val="115000"/>
                      </a:srgbClr>
                    </a:gs>
                    <a:gs pos="50000">
                      <a:srgbClr val="E0E0E0">
                        <a:shade val="67500"/>
                        <a:satMod val="115000"/>
                      </a:srgbClr>
                    </a:gs>
                    <a:gs pos="100000">
                      <a:srgbClr val="E0E0E0">
                        <a:shade val="100000"/>
                        <a:satMod val="115000"/>
                      </a:srgbClr>
                    </a:gs>
                  </a:gsLst>
                  <a:lin ang="16200000" scaled="1"/>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17"/>
                <p:cNvSpPr>
                  <a:spLocks/>
                </p:cNvSpPr>
                <p:nvPr/>
              </p:nvSpPr>
              <p:spPr bwMode="auto">
                <a:xfrm>
                  <a:off x="4431679" y="4756354"/>
                  <a:ext cx="265767" cy="265767"/>
                </a:xfrm>
                <a:custGeom>
                  <a:avLst/>
                  <a:gdLst>
                    <a:gd name="T0" fmla="*/ 86 w 86"/>
                    <a:gd name="T1" fmla="*/ 43 h 86"/>
                    <a:gd name="T2" fmla="*/ 43 w 86"/>
                    <a:gd name="T3" fmla="*/ 86 h 86"/>
                    <a:gd name="T4" fmla="*/ 0 w 86"/>
                    <a:gd name="T5" fmla="*/ 43 h 86"/>
                    <a:gd name="T6" fmla="*/ 43 w 86"/>
                    <a:gd name="T7" fmla="*/ 0 h 86"/>
                    <a:gd name="T8" fmla="*/ 86 w 86"/>
                    <a:gd name="T9" fmla="*/ 43 h 86"/>
                  </a:gdLst>
                  <a:ahLst/>
                  <a:cxnLst>
                    <a:cxn ang="0">
                      <a:pos x="T0" y="T1"/>
                    </a:cxn>
                    <a:cxn ang="0">
                      <a:pos x="T2" y="T3"/>
                    </a:cxn>
                    <a:cxn ang="0">
                      <a:pos x="T4" y="T5"/>
                    </a:cxn>
                    <a:cxn ang="0">
                      <a:pos x="T6" y="T7"/>
                    </a:cxn>
                    <a:cxn ang="0">
                      <a:pos x="T8" y="T9"/>
                    </a:cxn>
                  </a:cxnLst>
                  <a:rect l="0" t="0" r="r" b="b"/>
                  <a:pathLst>
                    <a:path w="86" h="86">
                      <a:moveTo>
                        <a:pt x="86" y="43"/>
                      </a:moveTo>
                      <a:cubicBezTo>
                        <a:pt x="86" y="67"/>
                        <a:pt x="67" y="86"/>
                        <a:pt x="43" y="86"/>
                      </a:cubicBezTo>
                      <a:cubicBezTo>
                        <a:pt x="19" y="86"/>
                        <a:pt x="0" y="67"/>
                        <a:pt x="0" y="43"/>
                      </a:cubicBezTo>
                      <a:cubicBezTo>
                        <a:pt x="0" y="19"/>
                        <a:pt x="20" y="0"/>
                        <a:pt x="43" y="0"/>
                      </a:cubicBezTo>
                      <a:cubicBezTo>
                        <a:pt x="67" y="0"/>
                        <a:pt x="86" y="19"/>
                        <a:pt x="86" y="43"/>
                      </a:cubicBezTo>
                      <a:close/>
                    </a:path>
                  </a:pathLst>
                </a:cu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5400000" scaled="1"/>
                  <a:tileRect/>
                </a:gra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18"/>
                <p:cNvSpPr>
                  <a:spLocks noEditPoints="1"/>
                </p:cNvSpPr>
                <p:nvPr/>
              </p:nvSpPr>
              <p:spPr bwMode="auto">
                <a:xfrm>
                  <a:off x="4511409" y="4838743"/>
                  <a:ext cx="100991" cy="100991"/>
                </a:xfrm>
                <a:custGeom>
                  <a:avLst/>
                  <a:gdLst>
                    <a:gd name="T0" fmla="*/ 26 w 32"/>
                    <a:gd name="T1" fmla="*/ 32 h 32"/>
                    <a:gd name="T2" fmla="*/ 7 w 32"/>
                    <a:gd name="T3" fmla="*/ 32 h 32"/>
                    <a:gd name="T4" fmla="*/ 0 w 32"/>
                    <a:gd name="T5" fmla="*/ 26 h 32"/>
                    <a:gd name="T6" fmla="*/ 0 w 32"/>
                    <a:gd name="T7" fmla="*/ 7 h 32"/>
                    <a:gd name="T8" fmla="*/ 7 w 32"/>
                    <a:gd name="T9" fmla="*/ 0 h 32"/>
                    <a:gd name="T10" fmla="*/ 26 w 32"/>
                    <a:gd name="T11" fmla="*/ 0 h 32"/>
                    <a:gd name="T12" fmla="*/ 32 w 32"/>
                    <a:gd name="T13" fmla="*/ 7 h 32"/>
                    <a:gd name="T14" fmla="*/ 32 w 32"/>
                    <a:gd name="T15" fmla="*/ 26 h 32"/>
                    <a:gd name="T16" fmla="*/ 26 w 32"/>
                    <a:gd name="T17" fmla="*/ 32 h 32"/>
                    <a:gd name="T18" fmla="*/ 7 w 32"/>
                    <a:gd name="T19" fmla="*/ 2 h 32"/>
                    <a:gd name="T20" fmla="*/ 2 w 32"/>
                    <a:gd name="T21" fmla="*/ 7 h 32"/>
                    <a:gd name="T22" fmla="*/ 2 w 32"/>
                    <a:gd name="T23" fmla="*/ 26 h 32"/>
                    <a:gd name="T24" fmla="*/ 7 w 32"/>
                    <a:gd name="T25" fmla="*/ 31 h 32"/>
                    <a:gd name="T26" fmla="*/ 26 w 32"/>
                    <a:gd name="T27" fmla="*/ 31 h 32"/>
                    <a:gd name="T28" fmla="*/ 31 w 32"/>
                    <a:gd name="T29" fmla="*/ 26 h 32"/>
                    <a:gd name="T30" fmla="*/ 31 w 32"/>
                    <a:gd name="T31" fmla="*/ 7 h 32"/>
                    <a:gd name="T32" fmla="*/ 26 w 32"/>
                    <a:gd name="T33" fmla="*/ 2 h 32"/>
                    <a:gd name="T34" fmla="*/ 7 w 32"/>
                    <a:gd name="T35"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2">
                      <a:moveTo>
                        <a:pt x="26" y="32"/>
                      </a:moveTo>
                      <a:cubicBezTo>
                        <a:pt x="7" y="32"/>
                        <a:pt x="7" y="32"/>
                        <a:pt x="7" y="32"/>
                      </a:cubicBezTo>
                      <a:cubicBezTo>
                        <a:pt x="3" y="32"/>
                        <a:pt x="0" y="29"/>
                        <a:pt x="0" y="26"/>
                      </a:cubicBezTo>
                      <a:cubicBezTo>
                        <a:pt x="0" y="7"/>
                        <a:pt x="0" y="7"/>
                        <a:pt x="0" y="7"/>
                      </a:cubicBezTo>
                      <a:cubicBezTo>
                        <a:pt x="0" y="3"/>
                        <a:pt x="3" y="0"/>
                        <a:pt x="7" y="0"/>
                      </a:cubicBezTo>
                      <a:cubicBezTo>
                        <a:pt x="26" y="0"/>
                        <a:pt x="26" y="0"/>
                        <a:pt x="26" y="0"/>
                      </a:cubicBezTo>
                      <a:cubicBezTo>
                        <a:pt x="30" y="0"/>
                        <a:pt x="32" y="3"/>
                        <a:pt x="32" y="7"/>
                      </a:cubicBezTo>
                      <a:cubicBezTo>
                        <a:pt x="32" y="26"/>
                        <a:pt x="32" y="26"/>
                        <a:pt x="32" y="26"/>
                      </a:cubicBezTo>
                      <a:cubicBezTo>
                        <a:pt x="32" y="30"/>
                        <a:pt x="30" y="32"/>
                        <a:pt x="26" y="32"/>
                      </a:cubicBezTo>
                      <a:close/>
                      <a:moveTo>
                        <a:pt x="7" y="2"/>
                      </a:moveTo>
                      <a:cubicBezTo>
                        <a:pt x="4" y="2"/>
                        <a:pt x="2" y="4"/>
                        <a:pt x="2" y="7"/>
                      </a:cubicBezTo>
                      <a:cubicBezTo>
                        <a:pt x="2" y="26"/>
                        <a:pt x="2" y="26"/>
                        <a:pt x="2" y="26"/>
                      </a:cubicBezTo>
                      <a:cubicBezTo>
                        <a:pt x="2" y="29"/>
                        <a:pt x="4" y="31"/>
                        <a:pt x="7" y="31"/>
                      </a:cubicBezTo>
                      <a:cubicBezTo>
                        <a:pt x="26" y="31"/>
                        <a:pt x="26" y="31"/>
                        <a:pt x="26" y="31"/>
                      </a:cubicBezTo>
                      <a:cubicBezTo>
                        <a:pt x="29" y="31"/>
                        <a:pt x="31" y="29"/>
                        <a:pt x="31" y="26"/>
                      </a:cubicBezTo>
                      <a:cubicBezTo>
                        <a:pt x="31" y="7"/>
                        <a:pt x="31" y="7"/>
                        <a:pt x="31" y="7"/>
                      </a:cubicBezTo>
                      <a:cubicBezTo>
                        <a:pt x="31" y="4"/>
                        <a:pt x="29" y="2"/>
                        <a:pt x="26" y="2"/>
                      </a:cubicBezTo>
                      <a:lnTo>
                        <a:pt x="7" y="2"/>
                      </a:lnTo>
                      <a:close/>
                    </a:path>
                  </a:pathLst>
                </a:custGeom>
                <a:solidFill>
                  <a:srgbClr val="8E8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10" name="Group 9"/>
              <p:cNvGrpSpPr/>
              <p:nvPr/>
            </p:nvGrpSpPr>
            <p:grpSpPr>
              <a:xfrm>
                <a:off x="7203803" y="483671"/>
                <a:ext cx="136187" cy="74777"/>
                <a:chOff x="4444966" y="200025"/>
                <a:chExt cx="168524" cy="92532"/>
              </a:xfrm>
            </p:grpSpPr>
            <p:sp>
              <p:nvSpPr>
                <p:cNvPr id="11" name="Oval 18"/>
                <p:cNvSpPr>
                  <a:spLocks noChangeArrowheads="1"/>
                </p:cNvSpPr>
                <p:nvPr/>
              </p:nvSpPr>
              <p:spPr bwMode="auto">
                <a:xfrm>
                  <a:off x="4444966" y="233001"/>
                  <a:ext cx="34551" cy="34551"/>
                </a:xfrm>
                <a:prstGeom prst="ellipse">
                  <a:avLst/>
                </a:prstGeom>
                <a:solidFill>
                  <a:srgbClr val="3536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nvGrpSpPr>
                <p:cNvPr id="12" name="Group 11"/>
                <p:cNvGrpSpPr/>
                <p:nvPr/>
              </p:nvGrpSpPr>
              <p:grpSpPr>
                <a:xfrm>
                  <a:off x="4520950" y="200025"/>
                  <a:ext cx="92540" cy="92532"/>
                  <a:chOff x="4520950" y="200025"/>
                  <a:chExt cx="92540" cy="92532"/>
                </a:xfrm>
              </p:grpSpPr>
              <p:sp>
                <p:nvSpPr>
                  <p:cNvPr id="13" name="Oval 15"/>
                  <p:cNvSpPr>
                    <a:spLocks noChangeArrowheads="1"/>
                  </p:cNvSpPr>
                  <p:nvPr/>
                </p:nvSpPr>
                <p:spPr bwMode="auto">
                  <a:xfrm>
                    <a:off x="4553932" y="233003"/>
                    <a:ext cx="26577" cy="26577"/>
                  </a:xfrm>
                  <a:prstGeom prst="ellipse">
                    <a:avLst/>
                  </a:prstGeom>
                </p:spPr>
                <p:txBody>
                  <a:bodyPr vert="horz" wrap="square" lIns="121920" tIns="60960" rIns="121920" bIns="60960" numCol="1" anchor="t" anchorCtr="0" compatLnSpc="1">
                    <a:prstTxWarp prst="textNoShape">
                      <a:avLst/>
                    </a:prstTxWarp>
                  </a:bodyPr>
                  <a:lstStyle/>
                  <a:p>
                    <a:endParaRPr lang="en-US" sz="2400" dirty="0"/>
                  </a:p>
                </p:txBody>
              </p:sp>
              <p:sp>
                <p:nvSpPr>
                  <p:cNvPr id="14" name="Oval 16"/>
                  <p:cNvSpPr>
                    <a:spLocks noChangeArrowheads="1"/>
                  </p:cNvSpPr>
                  <p:nvPr/>
                </p:nvSpPr>
                <p:spPr bwMode="auto">
                  <a:xfrm>
                    <a:off x="4520950" y="200025"/>
                    <a:ext cx="92540" cy="92532"/>
                  </a:xfrm>
                  <a:prstGeom prst="ellipse">
                    <a:avLst/>
                  </a:prstGeom>
                  <a:solidFill>
                    <a:srgbClr val="2A2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5" name="Oval 16"/>
                  <p:cNvSpPr>
                    <a:spLocks noChangeArrowheads="1"/>
                  </p:cNvSpPr>
                  <p:nvPr/>
                </p:nvSpPr>
                <p:spPr bwMode="auto">
                  <a:xfrm>
                    <a:off x="4537268" y="216342"/>
                    <a:ext cx="59904" cy="59899"/>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6" name="Oval 16"/>
                  <p:cNvSpPr>
                    <a:spLocks noChangeArrowheads="1"/>
                  </p:cNvSpPr>
                  <p:nvPr/>
                </p:nvSpPr>
                <p:spPr bwMode="auto">
                  <a:xfrm>
                    <a:off x="4558076" y="237147"/>
                    <a:ext cx="18288" cy="18288"/>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grpSp>
        <p:sp>
          <p:nvSpPr>
            <p:cNvPr id="7" name="Freeform 6"/>
            <p:cNvSpPr>
              <a:spLocks/>
            </p:cNvSpPr>
            <p:nvPr/>
          </p:nvSpPr>
          <p:spPr bwMode="auto">
            <a:xfrm>
              <a:off x="5965195" y="699320"/>
              <a:ext cx="2672660" cy="3354720"/>
            </a:xfrm>
            <a:custGeom>
              <a:avLst/>
              <a:gdLst>
                <a:gd name="T0" fmla="*/ 1077 w 1077"/>
                <a:gd name="T1" fmla="*/ 1348 h 1353"/>
                <a:gd name="T2" fmla="*/ 1071 w 1077"/>
                <a:gd name="T3" fmla="*/ 1353 h 1353"/>
                <a:gd name="T4" fmla="*/ 6 w 1077"/>
                <a:gd name="T5" fmla="*/ 1353 h 1353"/>
                <a:gd name="T6" fmla="*/ 0 w 1077"/>
                <a:gd name="T7" fmla="*/ 1347 h 1353"/>
                <a:gd name="T8" fmla="*/ 1 w 1077"/>
                <a:gd name="T9" fmla="*/ 6 h 1353"/>
                <a:gd name="T10" fmla="*/ 6 w 1077"/>
                <a:gd name="T11" fmla="*/ 0 h 1353"/>
                <a:gd name="T12" fmla="*/ 1072 w 1077"/>
                <a:gd name="T13" fmla="*/ 1 h 1353"/>
                <a:gd name="T14" fmla="*/ 1077 w 1077"/>
                <a:gd name="T15" fmla="*/ 7 h 1353"/>
                <a:gd name="T16" fmla="*/ 1077 w 1077"/>
                <a:gd name="T17" fmla="*/ 134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7" h="1353">
                  <a:moveTo>
                    <a:pt x="1077" y="1348"/>
                  </a:moveTo>
                  <a:cubicBezTo>
                    <a:pt x="1077" y="1351"/>
                    <a:pt x="1074" y="1353"/>
                    <a:pt x="1071" y="1353"/>
                  </a:cubicBezTo>
                  <a:cubicBezTo>
                    <a:pt x="6" y="1353"/>
                    <a:pt x="6" y="1353"/>
                    <a:pt x="6" y="1353"/>
                  </a:cubicBezTo>
                  <a:cubicBezTo>
                    <a:pt x="3" y="1353"/>
                    <a:pt x="0" y="1350"/>
                    <a:pt x="0" y="1347"/>
                  </a:cubicBezTo>
                  <a:cubicBezTo>
                    <a:pt x="1" y="6"/>
                    <a:pt x="1" y="6"/>
                    <a:pt x="1" y="6"/>
                  </a:cubicBezTo>
                  <a:cubicBezTo>
                    <a:pt x="1" y="3"/>
                    <a:pt x="3" y="0"/>
                    <a:pt x="6" y="0"/>
                  </a:cubicBezTo>
                  <a:cubicBezTo>
                    <a:pt x="1072" y="1"/>
                    <a:pt x="1072" y="1"/>
                    <a:pt x="1072" y="1"/>
                  </a:cubicBezTo>
                  <a:cubicBezTo>
                    <a:pt x="1075" y="1"/>
                    <a:pt x="1077" y="3"/>
                    <a:pt x="1077" y="7"/>
                  </a:cubicBezTo>
                  <a:cubicBezTo>
                    <a:pt x="1077" y="1348"/>
                    <a:pt x="1077" y="1348"/>
                    <a:pt x="1077" y="1348"/>
                  </a:cubicBezTo>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3" name="Picture Placeholder 9"/>
          <p:cNvSpPr>
            <a:spLocks noGrp="1"/>
          </p:cNvSpPr>
          <p:nvPr>
            <p:ph type="pic" sz="quarter" idx="14" hasCustomPrompt="1"/>
          </p:nvPr>
        </p:nvSpPr>
        <p:spPr>
          <a:xfrm>
            <a:off x="6368344" y="1270191"/>
            <a:ext cx="4999961" cy="4050637"/>
          </a:xfrm>
          <a:custGeom>
            <a:avLst/>
            <a:gdLst>
              <a:gd name="connsiteX0" fmla="*/ 17722 w 3425369"/>
              <a:gd name="connsiteY0" fmla="*/ 0 h 2728948"/>
              <a:gd name="connsiteX1" fmla="*/ 3412710 w 3425369"/>
              <a:gd name="connsiteY1" fmla="*/ 0 h 2728948"/>
              <a:gd name="connsiteX2" fmla="*/ 3425369 w 3425369"/>
              <a:gd name="connsiteY2" fmla="*/ 15203 h 2728948"/>
              <a:gd name="connsiteX3" fmla="*/ 3425369 w 3425369"/>
              <a:gd name="connsiteY3" fmla="*/ 2713745 h 2728948"/>
              <a:gd name="connsiteX4" fmla="*/ 3410179 w 3425369"/>
              <a:gd name="connsiteY4" fmla="*/ 2728948 h 2728948"/>
              <a:gd name="connsiteX5" fmla="*/ 15190 w 3425369"/>
              <a:gd name="connsiteY5" fmla="*/ 2726414 h 2728948"/>
              <a:gd name="connsiteX6" fmla="*/ 0 w 3425369"/>
              <a:gd name="connsiteY6" fmla="*/ 2713745 h 2728948"/>
              <a:gd name="connsiteX7" fmla="*/ 2532 w 3425369"/>
              <a:gd name="connsiteY7" fmla="*/ 12670 h 2728948"/>
              <a:gd name="connsiteX8" fmla="*/ 17722 w 3425369"/>
              <a:gd name="connsiteY8" fmla="*/ 0 h 272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5369" h="2728948">
                <a:moveTo>
                  <a:pt x="17722" y="0"/>
                </a:moveTo>
                <a:cubicBezTo>
                  <a:pt x="3412710" y="0"/>
                  <a:pt x="3412710" y="0"/>
                  <a:pt x="3412710" y="0"/>
                </a:cubicBezTo>
                <a:cubicBezTo>
                  <a:pt x="3420305" y="0"/>
                  <a:pt x="3425369" y="7602"/>
                  <a:pt x="3425369" y="15203"/>
                </a:cubicBezTo>
                <a:cubicBezTo>
                  <a:pt x="3425369" y="2713745"/>
                  <a:pt x="3425369" y="2713745"/>
                  <a:pt x="3425369" y="2713745"/>
                </a:cubicBezTo>
                <a:cubicBezTo>
                  <a:pt x="3425369" y="2721346"/>
                  <a:pt x="3417774" y="2728948"/>
                  <a:pt x="3410179" y="2728948"/>
                </a:cubicBezTo>
                <a:cubicBezTo>
                  <a:pt x="15190" y="2726414"/>
                  <a:pt x="15190" y="2726414"/>
                  <a:pt x="15190" y="2726414"/>
                </a:cubicBezTo>
                <a:cubicBezTo>
                  <a:pt x="7595" y="2726414"/>
                  <a:pt x="0" y="2721346"/>
                  <a:pt x="0" y="2713745"/>
                </a:cubicBezTo>
                <a:cubicBezTo>
                  <a:pt x="2532" y="12670"/>
                  <a:pt x="2532" y="12670"/>
                  <a:pt x="2532" y="12670"/>
                </a:cubicBezTo>
                <a:cubicBezTo>
                  <a:pt x="2532" y="5068"/>
                  <a:pt x="7595" y="0"/>
                  <a:pt x="1772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 name="Title 1"/>
          <p:cNvSpPr>
            <a:spLocks noGrp="1"/>
          </p:cNvSpPr>
          <p:nvPr>
            <p:ph type="title"/>
          </p:nvPr>
        </p:nvSpPr>
        <p:spPr>
          <a:xfrm>
            <a:off x="431214" y="366342"/>
            <a:ext cx="11070557" cy="528350"/>
          </a:xfrm>
          <a:prstGeom prst="rect">
            <a:avLst/>
          </a:prstGeom>
        </p:spPr>
        <p:txBody>
          <a:bodyPr wrap="square">
            <a:spAutoFit/>
          </a:bodyPr>
          <a:lstStyle>
            <a:lvl1pPr>
              <a:lnSpc>
                <a:spcPts val="3400"/>
              </a:lnSpc>
              <a:defRPr sz="2600">
                <a:solidFill>
                  <a:schemeClr val="bg1"/>
                </a:solidFill>
                <a:latin typeface="Lato"/>
              </a:defRPr>
            </a:lvl1pPr>
          </a:lstStyle>
          <a:p>
            <a:r>
              <a:rPr lang="en-US" dirty="0"/>
              <a:t>Click to edit Master title style</a:t>
            </a:r>
            <a:endParaRPr lang="bg-BG" dirty="0"/>
          </a:p>
        </p:txBody>
      </p:sp>
      <p:sp>
        <p:nvSpPr>
          <p:cNvPr id="22" name="Text Placeholder 21"/>
          <p:cNvSpPr>
            <a:spLocks noGrp="1"/>
          </p:cNvSpPr>
          <p:nvPr>
            <p:ph type="body" sz="quarter" idx="15"/>
          </p:nvPr>
        </p:nvSpPr>
        <p:spPr>
          <a:xfrm>
            <a:off x="431800" y="1990725"/>
            <a:ext cx="5008563" cy="3481388"/>
          </a:xfrm>
          <a:prstGeom prst="rect">
            <a:avLst/>
          </a:prstGeom>
        </p:spPr>
        <p:txBody>
          <a:bodyPr/>
          <a:lstStyle>
            <a:lvl1pPr>
              <a:lnSpc>
                <a:spcPts val="3400"/>
              </a:lnSpc>
              <a:spcBef>
                <a:spcPts val="1200"/>
              </a:spcBef>
              <a:defRPr sz="2600"/>
            </a:lvl1pPr>
            <a:lvl2pPr>
              <a:lnSpc>
                <a:spcPts val="3400"/>
              </a:lnSpc>
              <a:spcBef>
                <a:spcPts val="1200"/>
              </a:spcBef>
              <a:defRPr sz="2600"/>
            </a:lvl2pPr>
            <a:lvl3pPr>
              <a:lnSpc>
                <a:spcPts val="3400"/>
              </a:lnSpc>
              <a:spcBef>
                <a:spcPts val="1200"/>
              </a:spcBef>
              <a:defRPr sz="2600"/>
            </a:lvl3pPr>
            <a:lvl4pPr>
              <a:lnSpc>
                <a:spcPts val="3400"/>
              </a:lnSpc>
              <a:spcBef>
                <a:spcPts val="1200"/>
              </a:spcBef>
              <a:defRPr sz="2600"/>
            </a:lvl4pPr>
            <a:lvl5pPr>
              <a:lnSpc>
                <a:spcPts val="3400"/>
              </a:lnSpc>
              <a:spcBef>
                <a:spcPts val="1200"/>
              </a:spcBef>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2739613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2608013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Rectangle 6"/>
          <p:cNvSpPr/>
          <p:nvPr userDrawn="1"/>
        </p:nvSpPr>
        <p:spPr>
          <a:xfrm>
            <a:off x="6679" y="0"/>
            <a:ext cx="12192001" cy="272783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p:cNvSpPr txBox="1"/>
          <p:nvPr userDrawn="1"/>
        </p:nvSpPr>
        <p:spPr>
          <a:xfrm>
            <a:off x="3434256" y="973972"/>
            <a:ext cx="5336846" cy="646331"/>
          </a:xfrm>
          <a:prstGeom prst="rect">
            <a:avLst/>
          </a:prstGeom>
          <a:noFill/>
        </p:spPr>
        <p:txBody>
          <a:bodyPr wrap="none" rtlCol="0">
            <a:spAutoFit/>
          </a:bodyPr>
          <a:lstStyle/>
          <a:p>
            <a:pPr algn="ctr"/>
            <a:r>
              <a:rPr lang="bg-BG" sz="3600" b="1" dirty="0">
                <a:solidFill>
                  <a:schemeClr val="bg1"/>
                </a:solidFill>
                <a:latin typeface="Segoe UI Light" panose="020B0502040204020203" pitchFamily="34" charset="0"/>
                <a:ea typeface="Lato" panose="020F0502020204030203" pitchFamily="34" charset="0"/>
                <a:cs typeface="Segoe UI Light" panose="020B0502040204020203" pitchFamily="34" charset="0"/>
              </a:rPr>
              <a:t>Благодаря за вниманието</a:t>
            </a:r>
            <a:endParaRPr lang="en-US" sz="3600" b="1" dirty="0">
              <a:solidFill>
                <a:schemeClr val="bg1"/>
              </a:solidFill>
              <a:latin typeface="Segoe UI Light" panose="020B0502040204020203" pitchFamily="34" charset="0"/>
              <a:ea typeface="Lato" panose="020F0502020204030203" pitchFamily="34" charset="0"/>
              <a:cs typeface="Segoe UI Light" panose="020B0502040204020203" pitchFamily="34" charset="0"/>
            </a:endParaRPr>
          </a:p>
        </p:txBody>
      </p:sp>
      <p:pic>
        <p:nvPicPr>
          <p:cNvPr id="3" name="Picture 2"/>
          <p:cNvPicPr>
            <a:picLocks noChangeAspect="1"/>
          </p:cNvPicPr>
          <p:nvPr userDrawn="1"/>
        </p:nvPicPr>
        <p:blipFill>
          <a:blip r:embed="rId2"/>
          <a:stretch>
            <a:fillRect/>
          </a:stretch>
        </p:blipFill>
        <p:spPr>
          <a:xfrm>
            <a:off x="4302679" y="3827422"/>
            <a:ext cx="3600000" cy="1369475"/>
          </a:xfrm>
          <a:prstGeom prst="rect">
            <a:avLst/>
          </a:prstGeom>
        </p:spPr>
      </p:pic>
    </p:spTree>
    <p:extLst>
      <p:ext uri="{BB962C8B-B14F-4D97-AF65-F5344CB8AC3E}">
        <p14:creationId xmlns:p14="http://schemas.microsoft.com/office/powerpoint/2010/main" val="2279175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12998" y="0"/>
            <a:ext cx="12192000" cy="6858000"/>
          </a:xfrm>
          <a:prstGeom prst="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8" name="Picture 7"/>
          <p:cNvPicPr>
            <a:picLocks noChangeAspect="1"/>
          </p:cNvPicPr>
          <p:nvPr userDrawn="1"/>
        </p:nvPicPr>
        <p:blipFill>
          <a:blip r:embed="rId2"/>
          <a:stretch>
            <a:fillRect/>
          </a:stretch>
        </p:blipFill>
        <p:spPr>
          <a:xfrm>
            <a:off x="561135" y="-63365"/>
            <a:ext cx="1407885" cy="3449882"/>
          </a:xfrm>
          <a:prstGeom prst="rect">
            <a:avLst/>
          </a:prstGeom>
          <a:effectLst>
            <a:reflection stA="85000" dist="50800" dir="5400000" sy="-100000" algn="bl" rotWithShape="0"/>
          </a:effectLst>
        </p:spPr>
      </p:pic>
      <p:sp>
        <p:nvSpPr>
          <p:cNvPr id="9" name="Title 1"/>
          <p:cNvSpPr txBox="1">
            <a:spLocks/>
          </p:cNvSpPr>
          <p:nvPr userDrawn="1"/>
        </p:nvSpPr>
        <p:spPr>
          <a:xfrm>
            <a:off x="2507820" y="657378"/>
            <a:ext cx="9132382" cy="667683"/>
          </a:xfrm>
          <a:prstGeom prst="rect">
            <a:avLst/>
          </a:prstGeom>
        </p:spPr>
        <p:txBody>
          <a:bodyPr wrap="square" anchor="t" anchorCtr="0">
            <a:spAutoFit/>
          </a:bodyPr>
          <a:lstStyle>
            <a:lvl1pPr algn="ctr" defTabSz="914400" rtl="0" eaLnBrk="1" latinLnBrk="0" hangingPunct="1">
              <a:lnSpc>
                <a:spcPts val="4600"/>
              </a:lnSpc>
              <a:spcBef>
                <a:spcPts val="1200"/>
              </a:spcBef>
              <a:buNone/>
              <a:defRPr lang="id-ID" sz="32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pPr>
              <a:lnSpc>
                <a:spcPts val="4800"/>
              </a:lnSpc>
              <a:spcBef>
                <a:spcPts val="600"/>
              </a:spcBef>
            </a:pPr>
            <a:r>
              <a:rPr lang="bg-BG" sz="3500" dirty="0"/>
              <a:t>2022-23  ПРЕДСТОЯЩИ СЪБИТИЯ</a:t>
            </a:r>
          </a:p>
        </p:txBody>
      </p:sp>
    </p:spTree>
    <p:extLst>
      <p:ext uri="{BB962C8B-B14F-4D97-AF65-F5344CB8AC3E}">
        <p14:creationId xmlns:p14="http://schemas.microsoft.com/office/powerpoint/2010/main" val="997601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2998" y="0"/>
            <a:ext cx="12192000" cy="6858000"/>
          </a:xfrm>
          <a:prstGeom prst="rect">
            <a:avLst/>
          </a:prstGeom>
          <a:solidFill>
            <a:srgbClr val="901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8" name="Picture 7"/>
          <p:cNvPicPr>
            <a:picLocks noChangeAspect="1"/>
          </p:cNvPicPr>
          <p:nvPr userDrawn="1"/>
        </p:nvPicPr>
        <p:blipFill>
          <a:blip r:embed="rId2"/>
          <a:stretch>
            <a:fillRect/>
          </a:stretch>
        </p:blipFill>
        <p:spPr>
          <a:xfrm>
            <a:off x="561135" y="-63365"/>
            <a:ext cx="1407885" cy="3449882"/>
          </a:xfrm>
          <a:prstGeom prst="rect">
            <a:avLst/>
          </a:prstGeom>
          <a:effectLst>
            <a:reflection stA="85000" dist="50800" dir="5400000" sy="-100000" algn="bl" rotWithShape="0"/>
          </a:effectLst>
        </p:spPr>
      </p:pic>
      <p:sp>
        <p:nvSpPr>
          <p:cNvPr id="9" name="Title 1"/>
          <p:cNvSpPr txBox="1">
            <a:spLocks/>
          </p:cNvSpPr>
          <p:nvPr userDrawn="1"/>
        </p:nvSpPr>
        <p:spPr>
          <a:xfrm>
            <a:off x="2507820" y="657378"/>
            <a:ext cx="9132382" cy="667683"/>
          </a:xfrm>
          <a:prstGeom prst="rect">
            <a:avLst/>
          </a:prstGeom>
        </p:spPr>
        <p:txBody>
          <a:bodyPr wrap="square" anchor="t" anchorCtr="0">
            <a:spAutoFit/>
          </a:bodyPr>
          <a:lstStyle>
            <a:lvl1pPr algn="ctr" defTabSz="914400" rtl="0" eaLnBrk="1" latinLnBrk="0" hangingPunct="1">
              <a:lnSpc>
                <a:spcPts val="4600"/>
              </a:lnSpc>
              <a:spcBef>
                <a:spcPts val="1200"/>
              </a:spcBef>
              <a:buNone/>
              <a:defRPr lang="id-ID" sz="3200" b="1" kern="1200" cap="all" baseline="0" dirty="0">
                <a:solidFill>
                  <a:schemeClr val="bg1"/>
                </a:solidFill>
                <a:effectLst>
                  <a:outerShdw blurRad="38100" dist="38100" dir="2700000" algn="tl">
                    <a:srgbClr val="000000">
                      <a:alpha val="43137"/>
                    </a:srgbClr>
                  </a:outerShdw>
                </a:effectLst>
                <a:latin typeface="Lato" panose="020F0502020204030203" pitchFamily="34" charset="0"/>
                <a:ea typeface="Lato" panose="020F0502020204030203" pitchFamily="34" charset="0"/>
                <a:cs typeface="Lato" panose="020F0502020204030203" pitchFamily="34" charset="0"/>
              </a:defRPr>
            </a:lvl1pPr>
          </a:lstStyle>
          <a:p>
            <a:pPr>
              <a:lnSpc>
                <a:spcPts val="4800"/>
              </a:lnSpc>
              <a:spcBef>
                <a:spcPts val="600"/>
              </a:spcBef>
            </a:pPr>
            <a:r>
              <a:rPr lang="bg-BG" sz="3500" dirty="0"/>
              <a:t>2022-23  ПРЕДСТОЯЩИ СЪБИТИЯ</a:t>
            </a:r>
          </a:p>
        </p:txBody>
      </p:sp>
    </p:spTree>
    <p:extLst>
      <p:ext uri="{BB962C8B-B14F-4D97-AF65-F5344CB8AC3E}">
        <p14:creationId xmlns:p14="http://schemas.microsoft.com/office/powerpoint/2010/main" val="886318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Rectangle 6"/>
          <p:cNvSpPr/>
          <p:nvPr userDrawn="1"/>
        </p:nvSpPr>
        <p:spPr>
          <a:xfrm>
            <a:off x="6679" y="0"/>
            <a:ext cx="12192001" cy="2727832"/>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01F93"/>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119" y="3427206"/>
            <a:ext cx="1594032" cy="2160000"/>
          </a:xfrm>
          <a:prstGeom prst="rect">
            <a:avLst/>
          </a:prstGeom>
        </p:spPr>
      </p:pic>
      <p:sp>
        <p:nvSpPr>
          <p:cNvPr id="10" name="Subtitle 2"/>
          <p:cNvSpPr>
            <a:spLocks noGrp="1"/>
          </p:cNvSpPr>
          <p:nvPr>
            <p:ph type="subTitle" idx="1" hasCustomPrompt="1"/>
          </p:nvPr>
        </p:nvSpPr>
        <p:spPr>
          <a:xfrm>
            <a:off x="946858" y="835566"/>
            <a:ext cx="10311642" cy="528350"/>
          </a:xfrm>
          <a:prstGeom prst="rect">
            <a:avLst/>
          </a:prstGeom>
        </p:spPr>
        <p:txBody>
          <a:bodyPr wrap="square">
            <a:spAutoFit/>
          </a:bodyPr>
          <a:lstStyle>
            <a:lvl1pPr marL="0" indent="0" algn="ctr">
              <a:lnSpc>
                <a:spcPts val="3400"/>
              </a:lnSpc>
              <a:spcBef>
                <a:spcPts val="0"/>
              </a:spcBef>
              <a:buNone/>
              <a:defRPr lang="id-ID" sz="2600" kern="1200"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600" i="1" dirty="0">
                <a:solidFill>
                  <a:schemeClr val="bg1"/>
                </a:solidFill>
                <a:latin typeface="Lato" panose="020F0502020204030203" pitchFamily="34" charset="0"/>
                <a:ea typeface="Lato" panose="020F0502020204030203" pitchFamily="34" charset="0"/>
                <a:cs typeface="Lato" panose="020F0502020204030203" pitchFamily="34" charset="0"/>
              </a:rPr>
              <a:t>Add quote</a:t>
            </a:r>
            <a:endParaRPr lang="id-ID" dirty="0"/>
          </a:p>
        </p:txBody>
      </p:sp>
      <p:pic>
        <p:nvPicPr>
          <p:cNvPr id="2" name="Picture 1"/>
          <p:cNvPicPr>
            <a:picLocks noChangeAspect="1"/>
          </p:cNvPicPr>
          <p:nvPr userDrawn="1"/>
        </p:nvPicPr>
        <p:blipFill>
          <a:blip r:embed="rId3"/>
          <a:stretch>
            <a:fillRect/>
          </a:stretch>
        </p:blipFill>
        <p:spPr>
          <a:xfrm>
            <a:off x="9318488" y="3427206"/>
            <a:ext cx="1940013" cy="2160000"/>
          </a:xfrm>
          <a:prstGeom prst="rect">
            <a:avLst/>
          </a:prstGeom>
        </p:spPr>
      </p:pic>
      <p:pic>
        <p:nvPicPr>
          <p:cNvPr id="3" name="Picture 2"/>
          <p:cNvPicPr>
            <a:picLocks noChangeAspect="1"/>
          </p:cNvPicPr>
          <p:nvPr userDrawn="1"/>
        </p:nvPicPr>
        <p:blipFill>
          <a:blip r:embed="rId4"/>
          <a:stretch>
            <a:fillRect/>
          </a:stretch>
        </p:blipFill>
        <p:spPr>
          <a:xfrm>
            <a:off x="4907319" y="4096363"/>
            <a:ext cx="2160000" cy="821685"/>
          </a:xfrm>
          <a:prstGeom prst="rect">
            <a:avLst/>
          </a:prstGeom>
        </p:spPr>
      </p:pic>
    </p:spTree>
    <p:extLst>
      <p:ext uri="{BB962C8B-B14F-4D97-AF65-F5344CB8AC3E}">
        <p14:creationId xmlns:p14="http://schemas.microsoft.com/office/powerpoint/2010/main" val="1272394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022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9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2558669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9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855075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9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9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40281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16"/>
          <p:cNvSpPr>
            <a:spLocks noGrp="1"/>
          </p:cNvSpPr>
          <p:nvPr>
            <p:ph type="pic" sz="quarter" idx="11"/>
          </p:nvPr>
        </p:nvSpPr>
        <p:spPr>
          <a:xfrm>
            <a:off x="1" y="0"/>
            <a:ext cx="5435349" cy="6282000"/>
          </a:xfrm>
          <a:prstGeom prst="parallelogram">
            <a:avLst/>
          </a:prstGeom>
          <a:solidFill>
            <a:schemeClr val="bg1">
              <a:alpha val="10000"/>
            </a:schemeClr>
          </a:solidFill>
        </p:spPr>
        <p:txBody>
          <a:bodyPr wrap="square">
            <a:noAutofit/>
          </a:bodyPr>
          <a:lstStyle/>
          <a:p>
            <a:endParaRPr lang="en-US"/>
          </a:p>
        </p:txBody>
      </p:sp>
      <p:sp>
        <p:nvSpPr>
          <p:cNvPr id="4" name="Title 1"/>
          <p:cNvSpPr>
            <a:spLocks noGrp="1"/>
          </p:cNvSpPr>
          <p:nvPr>
            <p:ph type="ctrTitle" hasCustomPrompt="1"/>
          </p:nvPr>
        </p:nvSpPr>
        <p:spPr>
          <a:xfrm>
            <a:off x="5754818" y="347063"/>
            <a:ext cx="594028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5754818" y="1219988"/>
            <a:ext cx="594028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3886595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4243069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116218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9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0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0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079442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0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0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581919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0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0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743282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1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1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599866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1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1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1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1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589329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1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2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2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2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2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2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452849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594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2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02242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8531888" y="3665986"/>
            <a:ext cx="3240000" cy="528350"/>
          </a:xfrm>
          <a:prstGeom prst="rect">
            <a:avLst/>
          </a:prstGeom>
        </p:spPr>
        <p:txBody>
          <a:bodyPr wrap="square">
            <a:spAutoFit/>
          </a:bodyPr>
          <a:lstStyle>
            <a:lvl1pPr marL="0" indent="0" algn="l">
              <a:lnSpc>
                <a:spcPts val="3400"/>
              </a:lnSpc>
              <a:spcBef>
                <a:spcPts val="0"/>
              </a:spcBef>
              <a:buNone/>
              <a:defRPr lang="id-ID"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8" name="Picture Placeholder 10">
            <a:extLst>
              <a:ext uri="{FF2B5EF4-FFF2-40B4-BE49-F238E27FC236}">
                <a16:creationId xmlns:a16="http://schemas.microsoft.com/office/drawing/2014/main" id="{DF039CA0-DB02-4BEA-B025-A80880B1297F}"/>
              </a:ext>
            </a:extLst>
          </p:cNvPr>
          <p:cNvSpPr>
            <a:spLocks noGrp="1"/>
          </p:cNvSpPr>
          <p:nvPr>
            <p:ph type="pic" sz="quarter" idx="10"/>
          </p:nvPr>
        </p:nvSpPr>
        <p:spPr>
          <a:xfrm>
            <a:off x="900527" y="500326"/>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9" name="Picture Placeholder 10">
            <a:extLst>
              <a:ext uri="{FF2B5EF4-FFF2-40B4-BE49-F238E27FC236}">
                <a16:creationId xmlns:a16="http://schemas.microsoft.com/office/drawing/2014/main" id="{DF039CA0-DB02-4BEA-B025-A80880B1297F}"/>
              </a:ext>
            </a:extLst>
          </p:cNvPr>
          <p:cNvSpPr>
            <a:spLocks noGrp="1"/>
          </p:cNvSpPr>
          <p:nvPr>
            <p:ph type="pic" sz="quarter" idx="23"/>
          </p:nvPr>
        </p:nvSpPr>
        <p:spPr>
          <a:xfrm>
            <a:off x="4752415" y="500326"/>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10" name="Picture Placeholder 10">
            <a:extLst>
              <a:ext uri="{FF2B5EF4-FFF2-40B4-BE49-F238E27FC236}">
                <a16:creationId xmlns:a16="http://schemas.microsoft.com/office/drawing/2014/main" id="{DF039CA0-DB02-4BEA-B025-A80880B1297F}"/>
              </a:ext>
            </a:extLst>
          </p:cNvPr>
          <p:cNvSpPr>
            <a:spLocks noGrp="1"/>
          </p:cNvSpPr>
          <p:nvPr>
            <p:ph type="pic" sz="quarter" idx="24"/>
          </p:nvPr>
        </p:nvSpPr>
        <p:spPr>
          <a:xfrm>
            <a:off x="8604303" y="505333"/>
            <a:ext cx="3095170" cy="2939444"/>
          </a:xfrm>
          <a:custGeom>
            <a:avLst/>
            <a:gdLst>
              <a:gd name="connsiteX0" fmla="*/ 0 w 2745882"/>
              <a:gd name="connsiteY0" fmla="*/ 0 h 6858000"/>
              <a:gd name="connsiteX1" fmla="*/ 2745882 w 2745882"/>
              <a:gd name="connsiteY1" fmla="*/ 0 h 6858000"/>
              <a:gd name="connsiteX2" fmla="*/ 2745882 w 2745882"/>
              <a:gd name="connsiteY2" fmla="*/ 6858000 h 6858000"/>
              <a:gd name="connsiteX3" fmla="*/ 0 w 274588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5882" h="6858000">
                <a:moveTo>
                  <a:pt x="0" y="0"/>
                </a:moveTo>
                <a:lnTo>
                  <a:pt x="2745882" y="0"/>
                </a:lnTo>
                <a:lnTo>
                  <a:pt x="2745882" y="6858000"/>
                </a:lnTo>
                <a:lnTo>
                  <a:pt x="0" y="6858000"/>
                </a:lnTo>
                <a:close/>
              </a:path>
            </a:pathLst>
          </a:custGeom>
        </p:spPr>
        <p:txBody>
          <a:bodyPr wrap="square">
            <a:noAutofit/>
          </a:bodyPr>
          <a:lstStyle/>
          <a:p>
            <a:endParaRPr lang="en-US" dirty="0"/>
          </a:p>
        </p:txBody>
      </p:sp>
      <p:sp>
        <p:nvSpPr>
          <p:cNvPr id="3" name="Text Placeholder 2"/>
          <p:cNvSpPr>
            <a:spLocks noGrp="1"/>
          </p:cNvSpPr>
          <p:nvPr>
            <p:ph type="body" sz="quarter" idx="25"/>
          </p:nvPr>
        </p:nvSpPr>
        <p:spPr>
          <a:xfrm>
            <a:off x="4680000" y="3665986"/>
            <a:ext cx="3240000" cy="528350"/>
          </a:xfrm>
          <a:prstGeom prst="rect">
            <a:avLst/>
          </a:prstGeom>
        </p:spPr>
        <p:txBody>
          <a:bodyPr>
            <a:spAutoFit/>
          </a:bodyPr>
          <a:lstStyle>
            <a:lvl1pPr marL="0" indent="0">
              <a:lnSpc>
                <a:spcPts val="3400"/>
              </a:lnSpc>
              <a:spcBef>
                <a:spcPts val="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
        <p:nvSpPr>
          <p:cNvPr id="11" name="Text Placeholder 10"/>
          <p:cNvSpPr>
            <a:spLocks noGrp="1"/>
          </p:cNvSpPr>
          <p:nvPr>
            <p:ph type="body" sz="quarter" idx="26"/>
          </p:nvPr>
        </p:nvSpPr>
        <p:spPr>
          <a:xfrm>
            <a:off x="828112" y="3665986"/>
            <a:ext cx="3240000" cy="528350"/>
          </a:xfrm>
          <a:prstGeom prst="rect">
            <a:avLst/>
          </a:prstGeom>
        </p:spPr>
        <p:txBody>
          <a:bodyPr>
            <a:spAutoFit/>
          </a:bodyPr>
          <a:lstStyle>
            <a:lvl1pPr marL="0" indent="0">
              <a:lnSpc>
                <a:spcPts val="3400"/>
              </a:lnSpc>
              <a:spcBef>
                <a:spcPts val="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7358216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3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66799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3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3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599048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1931186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315741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3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4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011047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4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4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4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100436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4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4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341999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5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5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527826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5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5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307411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5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5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6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6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6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6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09167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2463" y="622300"/>
            <a:ext cx="10972800" cy="2887970"/>
          </a:xfrm>
          <a:prstGeom prst="rect">
            <a:avLst/>
          </a:prstGeom>
        </p:spPr>
        <p:txBody>
          <a:bodyPr>
            <a:spAutoFit/>
          </a:bodyPr>
          <a:lstStyle>
            <a:lvl1pPr>
              <a:lnSpc>
                <a:spcPts val="3400"/>
              </a:lnSpc>
              <a:spcBef>
                <a:spcPts val="1200"/>
              </a:spcBef>
              <a:defRPr sz="2600">
                <a:latin typeface="Lato"/>
              </a:defRPr>
            </a:lvl1pPr>
            <a:lvl2pPr>
              <a:lnSpc>
                <a:spcPts val="3400"/>
              </a:lnSpc>
              <a:spcBef>
                <a:spcPts val="1200"/>
              </a:spcBef>
              <a:defRPr sz="2600">
                <a:latin typeface="Lato"/>
              </a:defRPr>
            </a:lvl2pPr>
            <a:lvl3pPr>
              <a:lnSpc>
                <a:spcPts val="3400"/>
              </a:lnSpc>
              <a:spcBef>
                <a:spcPts val="1200"/>
              </a:spcBef>
              <a:defRPr sz="2600">
                <a:latin typeface="Lato"/>
              </a:defRPr>
            </a:lvl3pPr>
            <a:lvl4pPr>
              <a:lnSpc>
                <a:spcPts val="3400"/>
              </a:lnSpc>
              <a:spcBef>
                <a:spcPts val="1200"/>
              </a:spcBef>
              <a:defRPr sz="2600">
                <a:latin typeface="Lato"/>
              </a:defRPr>
            </a:lvl4pPr>
            <a:lvl5pPr>
              <a:lnSpc>
                <a:spcPts val="3400"/>
              </a:lnSpc>
              <a:spcBef>
                <a:spcPts val="1200"/>
              </a:spcBef>
              <a:defRPr sz="2600">
                <a:latin typeface="Lat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bg-BG" dirty="0"/>
          </a:p>
        </p:txBody>
      </p:sp>
    </p:spTree>
    <p:extLst>
      <p:ext uri="{BB962C8B-B14F-4D97-AF65-F5344CB8AC3E}">
        <p14:creationId xmlns:p14="http://schemas.microsoft.com/office/powerpoint/2010/main" val="4290239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16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6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3293270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7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687469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7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7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924462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595115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973034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7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7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7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9853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8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8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8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87648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8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8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8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940096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8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9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5642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6154930" y="2"/>
            <a:ext cx="6037071" cy="6231749"/>
          </a:xfrm>
          <a:prstGeom prst="teardrop">
            <a:avLst/>
          </a:prstGeom>
          <a:solidFill>
            <a:schemeClr val="bg1">
              <a:alpha val="10000"/>
            </a:schemeClr>
          </a:solidFill>
        </p:spPr>
        <p:txBody>
          <a:bodyPr wrap="square">
            <a:noAutofit/>
          </a:bodyPr>
          <a:lstStyle/>
          <a:p>
            <a:endParaRPr lang="en-US"/>
          </a:p>
        </p:txBody>
      </p:sp>
      <p:sp>
        <p:nvSpPr>
          <p:cNvPr id="4" name="Title 1"/>
          <p:cNvSpPr>
            <a:spLocks noGrp="1"/>
          </p:cNvSpPr>
          <p:nvPr>
            <p:ph type="ctrTitle" hasCustomPrompt="1"/>
          </p:nvPr>
        </p:nvSpPr>
        <p:spPr>
          <a:xfrm>
            <a:off x="706408" y="270223"/>
            <a:ext cx="510272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
        <p:nvSpPr>
          <p:cNvPr id="5" name="Subtitle 2"/>
          <p:cNvSpPr>
            <a:spLocks noGrp="1"/>
          </p:cNvSpPr>
          <p:nvPr>
            <p:ph type="subTitle" idx="1" hasCustomPrompt="1"/>
          </p:nvPr>
        </p:nvSpPr>
        <p:spPr>
          <a:xfrm>
            <a:off x="706408" y="1143148"/>
            <a:ext cx="510272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Tree>
    <p:extLst>
      <p:ext uri="{BB962C8B-B14F-4D97-AF65-F5344CB8AC3E}">
        <p14:creationId xmlns:p14="http://schemas.microsoft.com/office/powerpoint/2010/main" val="2061436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9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9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781792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19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9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19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0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0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0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5044682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0804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0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2582838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0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1499627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554185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3534350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3231839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365039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26328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1" name="Picture Placeholder 21"/>
          <p:cNvSpPr>
            <a:spLocks noGrp="1"/>
          </p:cNvSpPr>
          <p:nvPr>
            <p:ph type="pic" sz="quarter" idx="19" hasCustomPrompt="1"/>
          </p:nvPr>
        </p:nvSpPr>
        <p:spPr>
          <a:xfrm>
            <a:off x="1368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42" name="Picture Placeholder 22"/>
          <p:cNvSpPr>
            <a:spLocks noGrp="1"/>
          </p:cNvSpPr>
          <p:nvPr>
            <p:ph type="pic" sz="quarter" idx="20" hasCustomPrompt="1"/>
          </p:nvPr>
        </p:nvSpPr>
        <p:spPr>
          <a:xfrm>
            <a:off x="5220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43" name="Picture Placeholder 24"/>
          <p:cNvSpPr>
            <a:spLocks noGrp="1"/>
          </p:cNvSpPr>
          <p:nvPr>
            <p:ph type="pic" sz="quarter" idx="22" hasCustomPrompt="1"/>
          </p:nvPr>
        </p:nvSpPr>
        <p:spPr>
          <a:xfrm>
            <a:off x="9072000" y="602417"/>
            <a:ext cx="2160000" cy="216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dirty="0"/>
              <a:t>Image Holder</a:t>
            </a:r>
          </a:p>
        </p:txBody>
      </p:sp>
      <p:sp>
        <p:nvSpPr>
          <p:cNvPr id="5" name="Subtitle 2"/>
          <p:cNvSpPr>
            <a:spLocks noGrp="1"/>
          </p:cNvSpPr>
          <p:nvPr>
            <p:ph type="subTitle" idx="1" hasCustomPrompt="1"/>
          </p:nvPr>
        </p:nvSpPr>
        <p:spPr>
          <a:xfrm>
            <a:off x="792000" y="3213554"/>
            <a:ext cx="3312000" cy="528350"/>
          </a:xfrm>
          <a:prstGeom prst="rect">
            <a:avLst/>
          </a:prstGeom>
        </p:spPr>
        <p:txBody>
          <a:bodyPr wrap="square">
            <a:spAutoFit/>
          </a:bodyPr>
          <a:lstStyle>
            <a:lvl1pPr marL="0" indent="0" algn="ctr">
              <a:lnSpc>
                <a:spcPts val="3400"/>
              </a:lnSpc>
              <a:spcBef>
                <a:spcPts val="600"/>
              </a:spcBef>
              <a:buNone/>
              <a:defRPr lang="id-ID"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3" name="Text Placeholder 2"/>
          <p:cNvSpPr>
            <a:spLocks noGrp="1"/>
          </p:cNvSpPr>
          <p:nvPr>
            <p:ph type="body" sz="quarter" idx="23"/>
          </p:nvPr>
        </p:nvSpPr>
        <p:spPr>
          <a:xfrm>
            <a:off x="4677155" y="3213554"/>
            <a:ext cx="3312000" cy="528350"/>
          </a:xfrm>
          <a:prstGeom prst="rect">
            <a:avLst/>
          </a:prstGeom>
        </p:spPr>
        <p:txBody>
          <a:bodyPr>
            <a:spAutoFit/>
          </a:bodyPr>
          <a:lstStyle>
            <a:lvl1pPr marL="0" indent="0" algn="ctr">
              <a:lnSpc>
                <a:spcPts val="3400"/>
              </a:lnSpc>
              <a:spcBef>
                <a:spcPts val="60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
        <p:nvSpPr>
          <p:cNvPr id="10" name="Text Placeholder 2"/>
          <p:cNvSpPr>
            <a:spLocks noGrp="1"/>
          </p:cNvSpPr>
          <p:nvPr>
            <p:ph type="body" sz="quarter" idx="24"/>
          </p:nvPr>
        </p:nvSpPr>
        <p:spPr>
          <a:xfrm>
            <a:off x="8496000" y="3213554"/>
            <a:ext cx="3312000" cy="528350"/>
          </a:xfrm>
          <a:prstGeom prst="rect">
            <a:avLst/>
          </a:prstGeom>
        </p:spPr>
        <p:txBody>
          <a:bodyPr>
            <a:spAutoFit/>
          </a:bodyPr>
          <a:lstStyle>
            <a:lvl1pPr marL="0" indent="0" algn="ctr">
              <a:lnSpc>
                <a:spcPts val="3400"/>
              </a:lnSpc>
              <a:spcBef>
                <a:spcPts val="600"/>
              </a:spcBef>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stStyle>
          <a:p>
            <a:pPr lvl="0"/>
            <a:endParaRPr lang="bg-BG" dirty="0"/>
          </a:p>
        </p:txBody>
      </p:sp>
    </p:spTree>
    <p:extLst>
      <p:ext uri="{BB962C8B-B14F-4D97-AF65-F5344CB8AC3E}">
        <p14:creationId xmlns:p14="http://schemas.microsoft.com/office/powerpoint/2010/main" val="27218429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7823367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294035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0419203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23384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214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4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2641923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4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41252348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5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5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604394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Tree>
    <p:extLst>
      <p:ext uri="{BB962C8B-B14F-4D97-AF65-F5344CB8AC3E}">
        <p14:creationId xmlns:p14="http://schemas.microsoft.com/office/powerpoint/2010/main" val="12348340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131980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5"/>
          <p:cNvSpPr>
            <a:spLocks noGrp="1"/>
          </p:cNvSpPr>
          <p:nvPr>
            <p:ph type="pic" sz="quarter" idx="10"/>
          </p:nvPr>
        </p:nvSpPr>
        <p:spPr>
          <a:xfrm>
            <a:off x="6154930" y="1"/>
            <a:ext cx="6037071" cy="6282000"/>
          </a:xfrm>
          <a:prstGeom prst="parallelogram">
            <a:avLst/>
          </a:prstGeom>
          <a:solidFill>
            <a:schemeClr val="bg1">
              <a:alpha val="10000"/>
            </a:schemeClr>
          </a:solidFill>
        </p:spPr>
        <p:txBody>
          <a:bodyPr wrap="square">
            <a:noAutofit/>
          </a:bodyPr>
          <a:lstStyle/>
          <a:p>
            <a:endParaRPr lang="en-US"/>
          </a:p>
        </p:txBody>
      </p:sp>
      <p:sp>
        <p:nvSpPr>
          <p:cNvPr id="5" name="Subtitle 2"/>
          <p:cNvSpPr>
            <a:spLocks noGrp="1"/>
          </p:cNvSpPr>
          <p:nvPr>
            <p:ph type="subTitle" idx="1" hasCustomPrompt="1"/>
          </p:nvPr>
        </p:nvSpPr>
        <p:spPr>
          <a:xfrm>
            <a:off x="706408" y="1143148"/>
            <a:ext cx="5940281" cy="528350"/>
          </a:xfrm>
          <a:prstGeom prst="rect">
            <a:avLst/>
          </a:prstGeom>
        </p:spPr>
        <p:txBody>
          <a:bodyPr wrap="square">
            <a:spAutoFit/>
          </a:bodyPr>
          <a:lstStyle>
            <a:lvl1pPr marL="0" indent="0" algn="just">
              <a:lnSpc>
                <a:spcPts val="3400"/>
              </a:lnSpc>
              <a:spcBef>
                <a:spcPts val="600"/>
              </a:spcBef>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endParaRPr lang="id-ID" dirty="0"/>
          </a:p>
        </p:txBody>
      </p:sp>
      <p:sp>
        <p:nvSpPr>
          <p:cNvPr id="6" name="Title 1"/>
          <p:cNvSpPr>
            <a:spLocks noGrp="1"/>
          </p:cNvSpPr>
          <p:nvPr>
            <p:ph type="ctrTitle" hasCustomPrompt="1"/>
          </p:nvPr>
        </p:nvSpPr>
        <p:spPr>
          <a:xfrm>
            <a:off x="706408" y="270223"/>
            <a:ext cx="5102721" cy="528350"/>
          </a:xfrm>
          <a:prstGeom prst="rect">
            <a:avLst/>
          </a:prstGeom>
        </p:spPr>
        <p:txBody>
          <a:bodyPr wrap="square" anchor="b">
            <a:spAutoFit/>
          </a:bodyPr>
          <a:lstStyle>
            <a:lvl1pPr algn="l">
              <a:lnSpc>
                <a:spcPts val="3400"/>
              </a:lnSpc>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en-US" dirty="0"/>
              <a:t>Click to add Title</a:t>
            </a:r>
            <a:endParaRPr lang="id-ID" dirty="0"/>
          </a:p>
        </p:txBody>
      </p:sp>
    </p:spTree>
    <p:extLst>
      <p:ext uri="{BB962C8B-B14F-4D97-AF65-F5344CB8AC3E}">
        <p14:creationId xmlns:p14="http://schemas.microsoft.com/office/powerpoint/2010/main" val="1874975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5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5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5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0663215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5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6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6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5814572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6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6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822018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6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6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3803626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354953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7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7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8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11345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153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85"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bg-BG" sz="3200" b="0" strike="noStrike" spc="-1">
              <a:latin typeface="Arial"/>
            </a:endParaRPr>
          </a:p>
        </p:txBody>
      </p:sp>
    </p:spTree>
    <p:extLst>
      <p:ext uri="{BB962C8B-B14F-4D97-AF65-F5344CB8AC3E}">
        <p14:creationId xmlns:p14="http://schemas.microsoft.com/office/powerpoint/2010/main" val="3582296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8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2022901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bg-BG" sz="4400" b="0" strike="noStrike" spc="-1">
              <a:latin typeface="Arial"/>
            </a:endParaRPr>
          </a:p>
        </p:txBody>
      </p:sp>
      <p:sp>
        <p:nvSpPr>
          <p:cNvPr id="28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
        <p:nvSpPr>
          <p:cNvPr id="29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bg-BG" sz="3200" b="0" strike="noStrike" spc="-1">
              <a:latin typeface="Arial"/>
            </a:endParaRPr>
          </a:p>
        </p:txBody>
      </p:sp>
    </p:spTree>
    <p:extLst>
      <p:ext uri="{BB962C8B-B14F-4D97-AF65-F5344CB8AC3E}">
        <p14:creationId xmlns:p14="http://schemas.microsoft.com/office/powerpoint/2010/main" val="270534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3.emf"/><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image" Target="../media/image2.emf"/><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emf"/><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image" Target="../media/image5.png"/><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theme" Target="../theme/theme1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880440"/>
      </p:ext>
    </p:extLst>
  </p:cSld>
  <p:clrMap bg1="lt1" tx1="dk1" bg2="lt2" tx2="dk2" accent1="accent1" accent2="accent2" accent3="accent3" accent4="accent4" accent5="accent5" accent6="accent6" hlink="hlink" folHlink="folHlink"/>
  <p:sldLayoutIdLst>
    <p:sldLayoutId id="2147483687"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 id="2147483713" r:id="rId13"/>
    <p:sldLayoutId id="2147483714" r:id="rId14"/>
    <p:sldLayoutId id="214748371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0" name="Picture 1"/>
          <p:cNvPicPr/>
          <p:nvPr/>
        </p:nvPicPr>
        <p:blipFill>
          <a:blip r:embed="rId14"/>
          <a:stretch/>
        </p:blipFill>
        <p:spPr>
          <a:xfrm>
            <a:off x="0" y="6318000"/>
            <a:ext cx="12191040" cy="552600"/>
          </a:xfrm>
          <a:prstGeom prst="rect">
            <a:avLst/>
          </a:prstGeom>
          <a:ln w="0">
            <a:noFill/>
          </a:ln>
        </p:spPr>
      </p:pic>
      <p:sp>
        <p:nvSpPr>
          <p:cNvPr id="32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bg-BG" sz="4400" b="0" strike="noStrike" spc="-1">
                <a:latin typeface="Arial"/>
              </a:rPr>
              <a:t>Click to edit the title text format</a:t>
            </a:r>
          </a:p>
        </p:txBody>
      </p:sp>
      <p:sp>
        <p:nvSpPr>
          <p:cNvPr id="32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98095087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9" name="Picture 1"/>
          <p:cNvPicPr/>
          <p:nvPr/>
        </p:nvPicPr>
        <p:blipFill>
          <a:blip r:embed="rId14"/>
          <a:stretch/>
        </p:blipFill>
        <p:spPr>
          <a:xfrm>
            <a:off x="0" y="6318000"/>
            <a:ext cx="12191040" cy="552600"/>
          </a:xfrm>
          <a:prstGeom prst="rect">
            <a:avLst/>
          </a:prstGeom>
          <a:ln w="0">
            <a:noFill/>
          </a:ln>
        </p:spPr>
      </p:pic>
      <p:sp>
        <p:nvSpPr>
          <p:cNvPr id="360" name="Rectangle 6"/>
          <p:cNvSpPr/>
          <p:nvPr/>
        </p:nvSpPr>
        <p:spPr>
          <a:xfrm>
            <a:off x="6840" y="0"/>
            <a:ext cx="12191040" cy="2726640"/>
          </a:xfrm>
          <a:prstGeom prst="rect">
            <a:avLst/>
          </a:prstGeom>
          <a:solidFill>
            <a:srgbClr val="901F93"/>
          </a:solidFill>
          <a:ln>
            <a:noFill/>
          </a:ln>
        </p:spPr>
        <p:style>
          <a:lnRef idx="2">
            <a:schemeClr val="accent1">
              <a:shade val="50000"/>
            </a:schemeClr>
          </a:lnRef>
          <a:fillRef idx="1">
            <a:schemeClr val="accent1"/>
          </a:fillRef>
          <a:effectRef idx="0">
            <a:schemeClr val="accent1"/>
          </a:effectRef>
          <a:fontRef idx="minor"/>
        </p:style>
      </p:sp>
      <p:sp>
        <p:nvSpPr>
          <p:cNvPr id="361" name="TextBox 10"/>
          <p:cNvSpPr/>
          <p:nvPr/>
        </p:nvSpPr>
        <p:spPr>
          <a:xfrm>
            <a:off x="2580840" y="973800"/>
            <a:ext cx="704376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bg-BG" sz="3600" b="1" strike="noStrike" spc="-1">
                <a:solidFill>
                  <a:srgbClr val="FFFFFF"/>
                </a:solidFill>
                <a:latin typeface="Segoe UI Light"/>
                <a:ea typeface="Lato"/>
              </a:rPr>
              <a:t>Благодаря за вниманието</a:t>
            </a:r>
            <a:endParaRPr lang="bg-BG" sz="3600" b="0" strike="noStrike" spc="-1">
              <a:latin typeface="Arial"/>
            </a:endParaRPr>
          </a:p>
        </p:txBody>
      </p:sp>
      <p:pic>
        <p:nvPicPr>
          <p:cNvPr id="362" name="Picture 2"/>
          <p:cNvPicPr/>
          <p:nvPr/>
        </p:nvPicPr>
        <p:blipFill>
          <a:blip r:embed="rId15"/>
          <a:stretch/>
        </p:blipFill>
        <p:spPr>
          <a:xfrm>
            <a:off x="4302720" y="3827520"/>
            <a:ext cx="3598920" cy="1368360"/>
          </a:xfrm>
          <a:prstGeom prst="rect">
            <a:avLst/>
          </a:prstGeom>
          <a:ln w="0">
            <a:noFill/>
          </a:ln>
        </p:spPr>
      </p:pic>
      <p:sp>
        <p:nvSpPr>
          <p:cNvPr id="3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bg-BG" sz="4400" b="0" strike="noStrike" spc="-1">
                <a:latin typeface="Arial"/>
              </a:rPr>
              <a:t>Click to edit the title text format</a:t>
            </a:r>
          </a:p>
        </p:txBody>
      </p:sp>
      <p:sp>
        <p:nvSpPr>
          <p:cNvPr id="36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265827949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 name="Picture 1"/>
          <p:cNvPicPr/>
          <p:nvPr/>
        </p:nvPicPr>
        <p:blipFill>
          <a:blip r:embed="rId14"/>
          <a:stretch/>
        </p:blipFill>
        <p:spPr>
          <a:xfrm>
            <a:off x="0" y="6318000"/>
            <a:ext cx="12191040" cy="552600"/>
          </a:xfrm>
          <a:prstGeom prst="rect">
            <a:avLst/>
          </a:prstGeom>
          <a:ln w="0">
            <a:noFill/>
          </a:ln>
        </p:spPr>
      </p:pic>
      <p:sp>
        <p:nvSpPr>
          <p:cNvPr id="45" name="Rounded Rectangle 3"/>
          <p:cNvSpPr/>
          <p:nvPr/>
        </p:nvSpPr>
        <p:spPr>
          <a:xfrm>
            <a:off x="1584000" y="2251800"/>
            <a:ext cx="9142920" cy="2172960"/>
          </a:xfrm>
          <a:prstGeom prst="roundRect">
            <a:avLst>
              <a:gd name="adj" fmla="val 16667"/>
            </a:avLst>
          </a:prstGeom>
          <a:solidFill>
            <a:srgbClr val="901F93"/>
          </a:solidFill>
          <a:ln>
            <a:solidFill>
              <a:srgbClr val="A7216B"/>
            </a:solidFill>
          </a:ln>
        </p:spPr>
        <p:style>
          <a:lnRef idx="2">
            <a:schemeClr val="accent1">
              <a:shade val="50000"/>
            </a:schemeClr>
          </a:lnRef>
          <a:fillRef idx="1">
            <a:schemeClr val="accent1"/>
          </a:fillRef>
          <a:effectRef idx="0">
            <a:schemeClr val="accent1"/>
          </a:effectRef>
          <a:fontRef idx="minor"/>
        </p:style>
      </p:sp>
      <p:pic>
        <p:nvPicPr>
          <p:cNvPr id="46" name="Picture 5"/>
          <p:cNvPicPr/>
          <p:nvPr/>
        </p:nvPicPr>
        <p:blipFill>
          <a:blip r:embed="rId15"/>
          <a:stretch/>
        </p:blipFill>
        <p:spPr>
          <a:xfrm>
            <a:off x="1584000" y="493920"/>
            <a:ext cx="2518920" cy="1154160"/>
          </a:xfrm>
          <a:prstGeom prst="rect">
            <a:avLst/>
          </a:prstGeom>
          <a:ln w="0">
            <a:noFill/>
          </a:ln>
        </p:spPr>
      </p:pic>
      <p:pic>
        <p:nvPicPr>
          <p:cNvPr id="47" name="Picture 7"/>
          <p:cNvPicPr/>
          <p:nvPr/>
        </p:nvPicPr>
        <p:blipFill>
          <a:blip r:embed="rId16"/>
          <a:stretch/>
        </p:blipFill>
        <p:spPr>
          <a:xfrm>
            <a:off x="7967880" y="493560"/>
            <a:ext cx="2759040" cy="1154520"/>
          </a:xfrm>
          <a:prstGeom prst="rect">
            <a:avLst/>
          </a:prstGeom>
          <a:ln w="0">
            <a:noFill/>
          </a:ln>
        </p:spPr>
      </p:pic>
      <p:sp>
        <p:nvSpPr>
          <p:cNvPr id="4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r>
              <a:rPr lang="bg-BG" sz="1800" b="0" strike="noStrike" spc="-1">
                <a:latin typeface="Arial"/>
              </a:rPr>
              <a:t>Click to edit the title text format</a:t>
            </a:r>
          </a:p>
        </p:txBody>
      </p:sp>
      <p:sp>
        <p:nvSpPr>
          <p:cNvPr id="49"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1800" b="0" strike="noStrike" spc="-1">
                <a:latin typeface="Arial"/>
              </a:rPr>
              <a:t>Second Outline Level</a:t>
            </a:r>
          </a:p>
          <a:p>
            <a:pPr marL="1296000" lvl="2" indent="-288000">
              <a:spcBef>
                <a:spcPts val="850"/>
              </a:spcBef>
              <a:buClr>
                <a:srgbClr val="000000"/>
              </a:buClr>
              <a:buSzPct val="45000"/>
              <a:buFont typeface="Wingdings" charset="2"/>
              <a:buChar char=""/>
            </a:pPr>
            <a:r>
              <a:rPr lang="bg-BG" sz="1800" b="0" strike="noStrike" spc="-1">
                <a:latin typeface="Arial"/>
              </a:rPr>
              <a:t>Third Outline Level</a:t>
            </a:r>
          </a:p>
          <a:p>
            <a:pPr marL="1728000" lvl="3" indent="-216000">
              <a:spcBef>
                <a:spcPts val="567"/>
              </a:spcBef>
              <a:buClr>
                <a:srgbClr val="000000"/>
              </a:buClr>
              <a:buSzPct val="75000"/>
              <a:buFont typeface="Symbol" charset="2"/>
              <a:buChar char=""/>
            </a:pPr>
            <a:r>
              <a:rPr lang="bg-BG" sz="1800" b="0" strike="noStrike" spc="-1">
                <a:latin typeface="Arial"/>
              </a:rPr>
              <a:t>Fourth Outline Level</a:t>
            </a:r>
          </a:p>
          <a:p>
            <a:pPr marL="2160000" lvl="4" indent="-216000">
              <a:spcBef>
                <a:spcPts val="283"/>
              </a:spcBef>
              <a:buClr>
                <a:srgbClr val="000000"/>
              </a:buClr>
              <a:buSzPct val="45000"/>
              <a:buFont typeface="Wingdings" charset="2"/>
              <a:buChar char=""/>
            </a:pPr>
            <a:r>
              <a:rPr lang="bg-BG" sz="1800" b="0" strike="noStrike" spc="-1">
                <a:latin typeface="Arial"/>
              </a:rPr>
              <a:t>Fifth Outline Level</a:t>
            </a:r>
          </a:p>
          <a:p>
            <a:pPr marL="2592000" lvl="5" indent="-216000">
              <a:spcBef>
                <a:spcPts val="283"/>
              </a:spcBef>
              <a:buClr>
                <a:srgbClr val="000000"/>
              </a:buClr>
              <a:buSzPct val="45000"/>
              <a:buFont typeface="Wingdings" charset="2"/>
              <a:buChar char=""/>
            </a:pPr>
            <a:r>
              <a:rPr lang="bg-BG" sz="1800" b="0" strike="noStrike" spc="-1">
                <a:latin typeface="Arial"/>
              </a:rPr>
              <a:t>Sixth Outline Level</a:t>
            </a:r>
          </a:p>
          <a:p>
            <a:pPr marL="3024000" lvl="6" indent="-216000">
              <a:spcBef>
                <a:spcPts val="283"/>
              </a:spcBef>
              <a:buClr>
                <a:srgbClr val="000000"/>
              </a:buClr>
              <a:buSzPct val="45000"/>
              <a:buFont typeface="Wingdings" charset="2"/>
              <a:buChar char=""/>
            </a:pPr>
            <a:r>
              <a:rPr lang="bg-BG" sz="1800" b="0" strike="noStrike" spc="-1">
                <a:latin typeface="Arial"/>
              </a:rPr>
              <a:t>Seventh Outline Level</a:t>
            </a:r>
          </a:p>
        </p:txBody>
      </p:sp>
    </p:spTree>
    <p:extLst>
      <p:ext uri="{BB962C8B-B14F-4D97-AF65-F5344CB8AC3E}">
        <p14:creationId xmlns:p14="http://schemas.microsoft.com/office/powerpoint/2010/main" val="188809065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6317987"/>
            <a:ext cx="12192000" cy="553670"/>
          </a:xfrm>
          <a:prstGeom prst="rect">
            <a:avLst/>
          </a:prstGeom>
        </p:spPr>
      </p:pic>
    </p:spTree>
    <p:extLst>
      <p:ext uri="{BB962C8B-B14F-4D97-AF65-F5344CB8AC3E}">
        <p14:creationId xmlns:p14="http://schemas.microsoft.com/office/powerpoint/2010/main" val="322335063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70" r:id="rId9"/>
    <p:sldLayoutId id="2147483872" r:id="rId10"/>
    <p:sldLayoutId id="2147483874" r:id="rId11"/>
    <p:sldLayoutId id="2147483875" r:id="rId12"/>
    <p:sldLayoutId id="2147483876" r:id="rId13"/>
    <p:sldLayoutId id="2147483878" r:id="rId14"/>
    <p:sldLayoutId id="2147483879" r:id="rId15"/>
    <p:sldLayoutId id="2147483880" r:id="rId16"/>
    <p:sldLayoutId id="2147483881" r:id="rId17"/>
    <p:sldLayoutId id="2147483882" r:id="rId18"/>
    <p:sldLayoutId id="214748388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6317987"/>
            <a:ext cx="12192000" cy="553670"/>
          </a:xfrm>
          <a:prstGeom prst="rect">
            <a:avLst/>
          </a:prstGeom>
        </p:spPr>
      </p:pic>
    </p:spTree>
    <p:extLst>
      <p:ext uri="{BB962C8B-B14F-4D97-AF65-F5344CB8AC3E}">
        <p14:creationId xmlns:p14="http://schemas.microsoft.com/office/powerpoint/2010/main" val="92038743"/>
      </p:ext>
    </p:extLst>
  </p:cSld>
  <p:clrMap bg1="lt1" tx1="dk1" bg2="lt2" tx2="dk2" accent1="accent1" accent2="accent2" accent3="accent3" accent4="accent4" accent5="accent5" accent6="accent6" hlink="hlink" folHlink="folHlink"/>
  <p:sldLayoutIdLst>
    <p:sldLayoutId id="2147483682" r:id="rId1"/>
    <p:sldLayoutId id="2147483665" r:id="rId2"/>
    <p:sldLayoutId id="2147483666" r:id="rId3"/>
    <p:sldLayoutId id="2147483667" r:id="rId4"/>
    <p:sldLayoutId id="2147483668" r:id="rId5"/>
    <p:sldLayoutId id="2147483669" r:id="rId6"/>
    <p:sldLayoutId id="2147483675" r:id="rId7"/>
    <p:sldLayoutId id="2147483670" r:id="rId8"/>
    <p:sldLayoutId id="2147483676" r:id="rId9"/>
    <p:sldLayoutId id="2147483671" r:id="rId10"/>
    <p:sldLayoutId id="2147483672" r:id="rId11"/>
    <p:sldLayoutId id="2147483678" r:id="rId12"/>
    <p:sldLayoutId id="2147483679" r:id="rId13"/>
    <p:sldLayoutId id="2147483673" r:id="rId14"/>
    <p:sldLayoutId id="2147483674" r:id="rId15"/>
    <p:sldLayoutId id="2147483650" r:id="rId16"/>
    <p:sldLayoutId id="2147483681" r:id="rId17"/>
    <p:sldLayoutId id="214748371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317987"/>
            <a:ext cx="12192000" cy="553670"/>
          </a:xfrm>
          <a:prstGeom prst="rect">
            <a:avLst/>
          </a:prstGeom>
        </p:spPr>
      </p:pic>
    </p:spTree>
    <p:extLst>
      <p:ext uri="{BB962C8B-B14F-4D97-AF65-F5344CB8AC3E}">
        <p14:creationId xmlns:p14="http://schemas.microsoft.com/office/powerpoint/2010/main" val="3547399761"/>
      </p:ext>
    </p:extLst>
  </p:cSld>
  <p:clrMap bg1="lt1" tx1="dk1" bg2="lt2" tx2="dk2" accent1="accent1" accent2="accent2" accent3="accent3" accent4="accent4" accent5="accent5" accent6="accent6" hlink="hlink" folHlink="folHlink"/>
  <p:sldLayoutIdLst>
    <p:sldLayoutId id="2147483689" r:id="rId1"/>
    <p:sldLayoutId id="21474837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6" name="Picture 1"/>
          <p:cNvPicPr/>
          <p:nvPr/>
        </p:nvPicPr>
        <p:blipFill>
          <a:blip r:embed="rId14"/>
          <a:stretch/>
        </p:blipFill>
        <p:spPr>
          <a:xfrm>
            <a:off x="0" y="6318000"/>
            <a:ext cx="12191040" cy="552600"/>
          </a:xfrm>
          <a:prstGeom prst="rect">
            <a:avLst/>
          </a:prstGeom>
          <a:ln w="0">
            <a:noFill/>
          </a:ln>
        </p:spPr>
      </p:pic>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bg-BG" sz="4400" b="0" strike="noStrike" spc="-1">
                <a:latin typeface="Arial"/>
              </a:rPr>
              <a:t>Click to edit the title text format</a:t>
            </a:r>
          </a:p>
        </p:txBody>
      </p:sp>
      <p:sp>
        <p:nvSpPr>
          <p:cNvPr id="88"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25982701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5" name="Picture 1"/>
          <p:cNvPicPr/>
          <p:nvPr/>
        </p:nvPicPr>
        <p:blipFill>
          <a:blip r:embed="rId14"/>
          <a:stretch/>
        </p:blipFill>
        <p:spPr>
          <a:xfrm>
            <a:off x="0" y="6318000"/>
            <a:ext cx="12191040" cy="552600"/>
          </a:xfrm>
          <a:prstGeom prst="rect">
            <a:avLst/>
          </a:prstGeom>
          <a:ln w="0">
            <a:noFill/>
          </a:ln>
        </p:spPr>
      </p:pic>
      <p:sp>
        <p:nvSpPr>
          <p:cNvPr id="1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r>
              <a:rPr lang="bg-BG" sz="1800" b="0" strike="noStrike" spc="-1">
                <a:latin typeface="Arial"/>
              </a:rPr>
              <a:t>Click to edit the title text format</a:t>
            </a:r>
          </a:p>
        </p:txBody>
      </p:sp>
      <p:sp>
        <p:nvSpPr>
          <p:cNvPr id="12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409074087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4" name="Picture 1"/>
          <p:cNvPicPr/>
          <p:nvPr/>
        </p:nvPicPr>
        <p:blipFill>
          <a:blip r:embed="rId14"/>
          <a:stretch/>
        </p:blipFill>
        <p:spPr>
          <a:xfrm>
            <a:off x="0" y="6318000"/>
            <a:ext cx="12191040" cy="552600"/>
          </a:xfrm>
          <a:prstGeom prst="rect">
            <a:avLst/>
          </a:prstGeom>
          <a:ln w="0">
            <a:noFill/>
          </a:ln>
        </p:spPr>
      </p:pic>
      <p:sp>
        <p:nvSpPr>
          <p:cNvPr id="1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bg-BG" sz="4400" b="0" strike="noStrike" spc="-1">
                <a:latin typeface="Arial"/>
              </a:rPr>
              <a:t>Click to edit the title text format</a:t>
            </a:r>
          </a:p>
        </p:txBody>
      </p:sp>
      <p:sp>
        <p:nvSpPr>
          <p:cNvPr id="166"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2384414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3" name="Picture 1"/>
          <p:cNvPicPr/>
          <p:nvPr/>
        </p:nvPicPr>
        <p:blipFill>
          <a:blip r:embed="rId14"/>
          <a:stretch/>
        </p:blipFill>
        <p:spPr>
          <a:xfrm>
            <a:off x="0" y="6318000"/>
            <a:ext cx="12191040" cy="552600"/>
          </a:xfrm>
          <a:prstGeom prst="rect">
            <a:avLst/>
          </a:prstGeom>
          <a:ln w="0">
            <a:noFill/>
          </a:ln>
        </p:spPr>
      </p:pic>
      <p:sp>
        <p:nvSpPr>
          <p:cNvPr id="2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bg-BG" sz="4400" b="0" strike="noStrike" spc="-1">
                <a:latin typeface="Arial"/>
              </a:rPr>
              <a:t>Click to edit the title text format</a:t>
            </a:r>
          </a:p>
        </p:txBody>
      </p:sp>
      <p:sp>
        <p:nvSpPr>
          <p:cNvPr id="20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302000821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2" name="Picture 1"/>
          <p:cNvPicPr/>
          <p:nvPr/>
        </p:nvPicPr>
        <p:blipFill>
          <a:blip r:embed="rId14"/>
          <a:stretch/>
        </p:blipFill>
        <p:spPr>
          <a:xfrm>
            <a:off x="0" y="6318000"/>
            <a:ext cx="12191040" cy="552600"/>
          </a:xfrm>
          <a:prstGeom prst="rect">
            <a:avLst/>
          </a:prstGeom>
          <a:ln w="0">
            <a:noFill/>
          </a:ln>
        </p:spPr>
      </p:pic>
      <p:sp>
        <p:nvSpPr>
          <p:cNvPr id="24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r>
              <a:rPr lang="bg-BG" sz="1800" b="0" strike="noStrike" spc="-1">
                <a:latin typeface="Arial"/>
              </a:rPr>
              <a:t>Click to edit the title text format</a:t>
            </a:r>
          </a:p>
        </p:txBody>
      </p:sp>
      <p:sp>
        <p:nvSpPr>
          <p:cNvPr id="24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7058066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1" name="Picture 1"/>
          <p:cNvPicPr/>
          <p:nvPr/>
        </p:nvPicPr>
        <p:blipFill>
          <a:blip r:embed="rId14"/>
          <a:stretch/>
        </p:blipFill>
        <p:spPr>
          <a:xfrm>
            <a:off x="0" y="6318000"/>
            <a:ext cx="12191040" cy="552600"/>
          </a:xfrm>
          <a:prstGeom prst="rect">
            <a:avLst/>
          </a:prstGeom>
          <a:ln w="0">
            <a:noFill/>
          </a:ln>
        </p:spPr>
      </p:pic>
      <p:sp>
        <p:nvSpPr>
          <p:cNvPr id="2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bg-BG" sz="4400" b="0" strike="noStrike" spc="-1">
                <a:latin typeface="Arial"/>
              </a:rPr>
              <a:t>Click to edit the title text format</a:t>
            </a:r>
          </a:p>
        </p:txBody>
      </p:sp>
      <p:sp>
        <p:nvSpPr>
          <p:cNvPr id="28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bg-BG"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bg-BG" sz="2800" b="0" strike="noStrike" spc="-1">
                <a:latin typeface="Arial"/>
              </a:rPr>
              <a:t>Second Outline Level</a:t>
            </a:r>
          </a:p>
          <a:p>
            <a:pPr marL="1296000" lvl="2" indent="-288000">
              <a:spcBef>
                <a:spcPts val="850"/>
              </a:spcBef>
              <a:buClr>
                <a:srgbClr val="000000"/>
              </a:buClr>
              <a:buSzPct val="45000"/>
              <a:buFont typeface="Wingdings" charset="2"/>
              <a:buChar char=""/>
            </a:pPr>
            <a:r>
              <a:rPr lang="bg-BG" sz="2400" b="0" strike="noStrike" spc="-1">
                <a:latin typeface="Arial"/>
              </a:rPr>
              <a:t>Third Outline Level</a:t>
            </a:r>
          </a:p>
          <a:p>
            <a:pPr marL="1728000" lvl="3" indent="-216000">
              <a:spcBef>
                <a:spcPts val="567"/>
              </a:spcBef>
              <a:buClr>
                <a:srgbClr val="000000"/>
              </a:buClr>
              <a:buSzPct val="75000"/>
              <a:buFont typeface="Symbol" charset="2"/>
              <a:buChar char=""/>
            </a:pPr>
            <a:r>
              <a:rPr lang="bg-BG" sz="2000" b="0" strike="noStrike" spc="-1">
                <a:latin typeface="Arial"/>
              </a:rPr>
              <a:t>Fourth Outline Level</a:t>
            </a:r>
          </a:p>
          <a:p>
            <a:pPr marL="2160000" lvl="4" indent="-216000">
              <a:spcBef>
                <a:spcPts val="283"/>
              </a:spcBef>
              <a:buClr>
                <a:srgbClr val="000000"/>
              </a:buClr>
              <a:buSzPct val="45000"/>
              <a:buFont typeface="Wingdings" charset="2"/>
              <a:buChar char=""/>
            </a:pPr>
            <a:r>
              <a:rPr lang="bg-BG" sz="2000" b="0" strike="noStrike" spc="-1">
                <a:latin typeface="Arial"/>
              </a:rPr>
              <a:t>Fifth Outline Level</a:t>
            </a:r>
          </a:p>
          <a:p>
            <a:pPr marL="2592000" lvl="5" indent="-216000">
              <a:spcBef>
                <a:spcPts val="283"/>
              </a:spcBef>
              <a:buClr>
                <a:srgbClr val="000000"/>
              </a:buClr>
              <a:buSzPct val="45000"/>
              <a:buFont typeface="Wingdings" charset="2"/>
              <a:buChar char=""/>
            </a:pPr>
            <a:r>
              <a:rPr lang="bg-BG" sz="2000" b="0" strike="noStrike" spc="-1">
                <a:latin typeface="Arial"/>
              </a:rPr>
              <a:t>Sixth Outline Level</a:t>
            </a:r>
          </a:p>
          <a:p>
            <a:pPr marL="3024000" lvl="6" indent="-216000">
              <a:spcBef>
                <a:spcPts val="283"/>
              </a:spcBef>
              <a:buClr>
                <a:srgbClr val="000000"/>
              </a:buClr>
              <a:buSzPct val="45000"/>
              <a:buFont typeface="Wingdings" charset="2"/>
              <a:buChar char=""/>
            </a:pPr>
            <a:r>
              <a:rPr lang="bg-BG" sz="2000" b="0" strike="noStrike" spc="-1">
                <a:latin typeface="Arial"/>
              </a:rPr>
              <a:t>Seventh Outline Level</a:t>
            </a:r>
          </a:p>
        </p:txBody>
      </p:sp>
    </p:spTree>
    <p:extLst>
      <p:ext uri="{BB962C8B-B14F-4D97-AF65-F5344CB8AC3E}">
        <p14:creationId xmlns:p14="http://schemas.microsoft.com/office/powerpoint/2010/main" val="141180324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comments" Target="../comments/comment1.xml"/><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9.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comments" Target="../comments/comment4.xml"/><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comments" Target="../comments/commen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9.xml"/><Relationship Id="rId6" Type="http://schemas.openxmlformats.org/officeDocument/2006/relationships/comments" Target="../comments/comment6.xml"/><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comments" Target="../comments/comment7.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8.png"/><Relationship Id="rId9" Type="http://schemas.openxmlformats.org/officeDocument/2006/relationships/comments" Target="../comments/commen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microsoft.com/office/2007/relationships/hdphoto" Target="../media/hdphoto13.wdp"/><Relationship Id="rId18" Type="http://schemas.openxmlformats.org/officeDocument/2006/relationships/image" Target="../media/image61.png"/><Relationship Id="rId26" Type="http://schemas.microsoft.com/office/2007/relationships/hdphoto" Target="../media/hdphoto18.wdp"/><Relationship Id="rId3" Type="http://schemas.openxmlformats.org/officeDocument/2006/relationships/image" Target="../media/image52.png"/><Relationship Id="rId21" Type="http://schemas.microsoft.com/office/2007/relationships/hdphoto" Target="../media/hdphoto16.wdp"/><Relationship Id="rId34" Type="http://schemas.openxmlformats.org/officeDocument/2006/relationships/image" Target="../media/image72.png"/><Relationship Id="rId7" Type="http://schemas.microsoft.com/office/2007/relationships/hdphoto" Target="../media/hdphoto10.wdp"/><Relationship Id="rId12" Type="http://schemas.openxmlformats.org/officeDocument/2006/relationships/image" Target="../media/image57.png"/><Relationship Id="rId17" Type="http://schemas.openxmlformats.org/officeDocument/2006/relationships/image" Target="../media/image60.jpeg"/><Relationship Id="rId25" Type="http://schemas.openxmlformats.org/officeDocument/2006/relationships/image" Target="../media/image65.png"/><Relationship Id="rId33" Type="http://schemas.openxmlformats.org/officeDocument/2006/relationships/image" Target="../media/image71.png"/><Relationship Id="rId2" Type="http://schemas.openxmlformats.org/officeDocument/2006/relationships/image" Target="../media/image51.png"/><Relationship Id="rId16" Type="http://schemas.microsoft.com/office/2007/relationships/hdphoto" Target="../media/hdphoto14.wdp"/><Relationship Id="rId20" Type="http://schemas.openxmlformats.org/officeDocument/2006/relationships/image" Target="../media/image62.png"/><Relationship Id="rId29"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54.png"/><Relationship Id="rId11" Type="http://schemas.microsoft.com/office/2007/relationships/hdphoto" Target="../media/hdphoto12.wdp"/><Relationship Id="rId24" Type="http://schemas.openxmlformats.org/officeDocument/2006/relationships/image" Target="../media/image64.jpeg"/><Relationship Id="rId32" Type="http://schemas.openxmlformats.org/officeDocument/2006/relationships/image" Target="../media/image70.jpeg"/><Relationship Id="rId5" Type="http://schemas.openxmlformats.org/officeDocument/2006/relationships/image" Target="../media/image53.jpeg"/><Relationship Id="rId15" Type="http://schemas.openxmlformats.org/officeDocument/2006/relationships/image" Target="../media/image59.png"/><Relationship Id="rId23" Type="http://schemas.microsoft.com/office/2007/relationships/hdphoto" Target="../media/hdphoto17.wdp"/><Relationship Id="rId28" Type="http://schemas.microsoft.com/office/2007/relationships/hdphoto" Target="../media/hdphoto19.wdp"/><Relationship Id="rId10" Type="http://schemas.openxmlformats.org/officeDocument/2006/relationships/image" Target="../media/image56.png"/><Relationship Id="rId19" Type="http://schemas.microsoft.com/office/2007/relationships/hdphoto" Target="../media/hdphoto15.wdp"/><Relationship Id="rId31" Type="http://schemas.openxmlformats.org/officeDocument/2006/relationships/image" Target="../media/image69.jpeg"/><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image" Target="../media/image58.jpeg"/><Relationship Id="rId22" Type="http://schemas.openxmlformats.org/officeDocument/2006/relationships/image" Target="../media/image63.png"/><Relationship Id="rId27" Type="http://schemas.openxmlformats.org/officeDocument/2006/relationships/image" Target="../media/image66.png"/><Relationship Id="rId30" Type="http://schemas.openxmlformats.org/officeDocument/2006/relationships/image" Target="../media/image68.jpeg"/><Relationship Id="rId8"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8.xml"/><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0.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u8X5D3j76FQ" TargetMode="External"/><Relationship Id="rId7" Type="http://schemas.openxmlformats.org/officeDocument/2006/relationships/image" Target="../media/image108.svg"/><Relationship Id="rId2" Type="http://schemas.openxmlformats.org/officeDocument/2006/relationships/image" Target="../media/image111.jpeg"/><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hyperlink" Target="https://rotaryclubruse.org/new" TargetMode="External"/><Relationship Id="rId4" Type="http://schemas.openxmlformats.org/officeDocument/2006/relationships/hyperlink" Target="https://www.youtube.com/watch?v=rDjpu-J2r7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7.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7.xml"/></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7.xml"/></Relationships>
</file>

<file path=ppt/slides/_rels/slide6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7.xml"/></Relationships>
</file>

<file path=ppt/slides/_rels/slide6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108.xml"/><Relationship Id="rId4" Type="http://schemas.openxmlformats.org/officeDocument/2006/relationships/image" Target="../media/image130.jpeg"/></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774" y="6039650"/>
            <a:ext cx="3611496" cy="430887"/>
          </a:xfrm>
          <a:prstGeom prst="rect">
            <a:avLst/>
          </a:prstGeom>
          <a:noFill/>
        </p:spPr>
        <p:txBody>
          <a:bodyPr wrap="square" rtlCol="0">
            <a:spAutoFit/>
          </a:bodyPr>
          <a:lstStyle/>
          <a:p>
            <a:r>
              <a:rPr lang="bg-BG" sz="2200" dirty="0">
                <a:solidFill>
                  <a:srgbClr val="17478F"/>
                </a:solidFill>
              </a:rPr>
              <a:t>01 Октомври 2022, Плевен</a:t>
            </a:r>
          </a:p>
        </p:txBody>
      </p:sp>
    </p:spTree>
    <p:extLst>
      <p:ext uri="{BB962C8B-B14F-4D97-AF65-F5344CB8AC3E}">
        <p14:creationId xmlns:p14="http://schemas.microsoft.com/office/powerpoint/2010/main" val="545548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64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8040" y="2814769"/>
            <a:ext cx="8075920" cy="1233030"/>
          </a:xfrm>
        </p:spPr>
        <p:txBody>
          <a:bodyPr/>
          <a:lstStyle/>
          <a:p>
            <a:r>
              <a:rPr lang="bg-BG" dirty="0"/>
              <a:t>Ротаракт, Интеракт – устойчиви партньорства</a:t>
            </a:r>
          </a:p>
        </p:txBody>
      </p:sp>
      <p:sp>
        <p:nvSpPr>
          <p:cNvPr id="3" name="Subtitle 2"/>
          <p:cNvSpPr>
            <a:spLocks noGrp="1"/>
          </p:cNvSpPr>
          <p:nvPr>
            <p:ph type="subTitle" idx="1"/>
          </p:nvPr>
        </p:nvSpPr>
        <p:spPr>
          <a:xfrm>
            <a:off x="1584000" y="4779463"/>
            <a:ext cx="9144000" cy="1027076"/>
          </a:xfrm>
        </p:spPr>
        <p:txBody>
          <a:bodyPr/>
          <a:lstStyle/>
          <a:p>
            <a:r>
              <a:rPr lang="ru-RU" dirty="0"/>
              <a:t>Симона Георгиева РАК София </a:t>
            </a:r>
            <a:r>
              <a:rPr lang="bg-BG" dirty="0"/>
              <a:t>Сердика</a:t>
            </a:r>
          </a:p>
          <a:p>
            <a:endParaRPr lang="bg-BG" dirty="0"/>
          </a:p>
        </p:txBody>
      </p:sp>
    </p:spTree>
    <p:extLst>
      <p:ext uri="{BB962C8B-B14F-4D97-AF65-F5344CB8AC3E}">
        <p14:creationId xmlns:p14="http://schemas.microsoft.com/office/powerpoint/2010/main" val="3972116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D385-87AC-CE4C-804F-03244C3651F4}"/>
              </a:ext>
            </a:extLst>
          </p:cNvPr>
          <p:cNvSpPr>
            <a:spLocks noGrp="1"/>
          </p:cNvSpPr>
          <p:nvPr>
            <p:ph type="title"/>
          </p:nvPr>
        </p:nvSpPr>
        <p:spPr>
          <a:xfrm>
            <a:off x="969818" y="130629"/>
            <a:ext cx="10383982" cy="831958"/>
          </a:xfrm>
        </p:spPr>
        <p:txBody>
          <a:bodyPr>
            <a:normAutofit/>
          </a:bodyPr>
          <a:lstStyle/>
          <a:p>
            <a:pPr algn="ctr"/>
            <a:r>
              <a:rPr lang="bg-BG" sz="4000" b="1" dirty="0">
                <a:solidFill>
                  <a:schemeClr val="accent3">
                    <a:lumMod val="50000"/>
                  </a:schemeClr>
                </a:solidFill>
                <a:latin typeface="Trebuchet MS" panose="020B0603020202020204" pitchFamily="34" charset="0"/>
              </a:rPr>
              <a:t>Младежки програми на Ротари</a:t>
            </a:r>
            <a:endParaRPr lang="en-US" sz="4000" b="1" dirty="0">
              <a:solidFill>
                <a:schemeClr val="accent3">
                  <a:lumMod val="50000"/>
                </a:schemeClr>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B5375B8E-114C-AB43-AC81-C2EB2DD1A075}"/>
              </a:ext>
            </a:extLst>
          </p:cNvPr>
          <p:cNvSpPr>
            <a:spLocks noGrp="1"/>
          </p:cNvSpPr>
          <p:nvPr>
            <p:ph idx="1"/>
          </p:nvPr>
        </p:nvSpPr>
        <p:spPr>
          <a:xfrm>
            <a:off x="7778496" y="1825625"/>
            <a:ext cx="2874264" cy="3560763"/>
          </a:xfrm>
        </p:spPr>
        <p:txBody>
          <a:bodyPr>
            <a:normAutofit/>
          </a:bodyPr>
          <a:lstStyle/>
          <a:p>
            <a:pPr marL="0" indent="0">
              <a:buNone/>
            </a:pPr>
            <a:endParaRPr lang="bg-BG" sz="2000" dirty="0">
              <a:latin typeface="Exo 2" pitchFamily="2" charset="77"/>
            </a:endParaRPr>
          </a:p>
          <a:p>
            <a:pPr marL="0" indent="0">
              <a:buNone/>
            </a:pPr>
            <a:endParaRPr lang="bg-BG" sz="2000" dirty="0">
              <a:latin typeface="Exo 2" pitchFamily="2" charset="77"/>
            </a:endParaRPr>
          </a:p>
          <a:p>
            <a:pPr marL="0" indent="0">
              <a:buNone/>
            </a:pPr>
            <a:endParaRPr lang="bg-BG" sz="2000" dirty="0">
              <a:latin typeface="Exo 2" pitchFamily="2" charset="77"/>
            </a:endParaRPr>
          </a:p>
        </p:txBody>
      </p:sp>
      <p:sp>
        <p:nvSpPr>
          <p:cNvPr id="4" name="Content Placeholder 2">
            <a:extLst>
              <a:ext uri="{FF2B5EF4-FFF2-40B4-BE49-F238E27FC236}">
                <a16:creationId xmlns:a16="http://schemas.microsoft.com/office/drawing/2014/main" id="{B5375B8E-114C-AB43-AC81-C2EB2DD1A075}"/>
              </a:ext>
            </a:extLst>
          </p:cNvPr>
          <p:cNvSpPr txBox="1">
            <a:spLocks/>
          </p:cNvSpPr>
          <p:nvPr/>
        </p:nvSpPr>
        <p:spPr>
          <a:xfrm>
            <a:off x="838200" y="2739853"/>
            <a:ext cx="4027387" cy="1276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bg-BG" sz="2000" dirty="0">
              <a:latin typeface="Exo 2" pitchFamily="2" charset="77"/>
            </a:endParaRPr>
          </a:p>
        </p:txBody>
      </p:sp>
      <p:sp>
        <p:nvSpPr>
          <p:cNvPr id="17" name="Rectangle 16"/>
          <p:cNvSpPr/>
          <p:nvPr/>
        </p:nvSpPr>
        <p:spPr>
          <a:xfrm>
            <a:off x="3673642" y="962586"/>
            <a:ext cx="3673198" cy="2065197"/>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100000" b="100000"/>
            </a:path>
            <a:tileRect t="-100000" r="-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3642" y="1040680"/>
            <a:ext cx="5021178" cy="2022725"/>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1" name="Group 20"/>
          <p:cNvGrpSpPr/>
          <p:nvPr/>
        </p:nvGrpSpPr>
        <p:grpSpPr>
          <a:xfrm>
            <a:off x="726296" y="3483997"/>
            <a:ext cx="4837621" cy="2107845"/>
            <a:chOff x="648885" y="3620168"/>
            <a:chExt cx="4837621" cy="2107845"/>
          </a:xfrm>
        </p:grpSpPr>
        <p:sp>
          <p:nvSpPr>
            <p:cNvPr id="18" name="Rectangle 17"/>
            <p:cNvSpPr/>
            <p:nvPr/>
          </p:nvSpPr>
          <p:spPr>
            <a:xfrm>
              <a:off x="648885" y="3620168"/>
              <a:ext cx="4837621" cy="2101226"/>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08" y="3681794"/>
              <a:ext cx="3491841" cy="2046219"/>
            </a:xfrm>
            <a:prstGeom prst="rect">
              <a:avLst/>
            </a:prstGeom>
          </p:spPr>
        </p:pic>
      </p:grpSp>
      <p:grpSp>
        <p:nvGrpSpPr>
          <p:cNvPr id="22" name="Group 21"/>
          <p:cNvGrpSpPr/>
          <p:nvPr/>
        </p:nvGrpSpPr>
        <p:grpSpPr>
          <a:xfrm>
            <a:off x="5973509" y="3483997"/>
            <a:ext cx="4837621" cy="2101226"/>
            <a:chOff x="5940023" y="3626787"/>
            <a:chExt cx="4837621" cy="2101226"/>
          </a:xfrm>
        </p:grpSpPr>
        <p:sp>
          <p:nvSpPr>
            <p:cNvPr id="19" name="Rectangle 18"/>
            <p:cNvSpPr/>
            <p:nvPr/>
          </p:nvSpPr>
          <p:spPr>
            <a:xfrm>
              <a:off x="5940023" y="3626787"/>
              <a:ext cx="4837621" cy="2101226"/>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3359" y="3834846"/>
              <a:ext cx="3573295" cy="1631805"/>
            </a:xfrm>
            <a:prstGeom prst="rect">
              <a:avLst/>
            </a:prstGeom>
          </p:spPr>
        </p:pic>
      </p:grpSp>
    </p:spTree>
    <p:extLst>
      <p:ext uri="{BB962C8B-B14F-4D97-AF65-F5344CB8AC3E}">
        <p14:creationId xmlns:p14="http://schemas.microsoft.com/office/powerpoint/2010/main" val="33786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35896" y="1637219"/>
            <a:ext cx="5727844" cy="4494179"/>
          </a:xfrm>
        </p:spPr>
        <p:txBody>
          <a:bodyPr/>
          <a:lstStyle/>
          <a:p>
            <a:r>
              <a:rPr lang="ru-RU" b="1" dirty="0">
                <a:effectLst>
                  <a:outerShdw blurRad="38100" dist="38100" dir="2700000" algn="tl">
                    <a:srgbClr val="000000">
                      <a:alpha val="43137"/>
                    </a:srgbClr>
                  </a:outerShdw>
                </a:effectLst>
              </a:rPr>
              <a:t>I</a:t>
            </a:r>
            <a:r>
              <a:rPr lang="ru-RU" sz="2700" b="1" dirty="0">
                <a:effectLst>
                  <a:outerShdw blurRad="38100" dist="38100" dir="2700000" algn="tl">
                    <a:srgbClr val="000000">
                      <a:alpha val="43137"/>
                    </a:srgbClr>
                  </a:outerShdw>
                </a:effectLst>
              </a:rPr>
              <a:t>nteract </a:t>
            </a:r>
            <a:r>
              <a:rPr lang="ru-RU" sz="2700" dirty="0"/>
              <a:t>(1962г.) е програма на Ротари за младежи на възраст между 12 и 18 години</a:t>
            </a:r>
            <a:r>
              <a:rPr lang="en-US" sz="2700" dirty="0"/>
              <a:t>. </a:t>
            </a:r>
            <a:r>
              <a:rPr lang="bg-BG" sz="2700" dirty="0"/>
              <a:t>Буквално тази дума означава „общувам , взаимодействам“. </a:t>
            </a:r>
          </a:p>
          <a:p>
            <a:r>
              <a:rPr lang="ru-RU" sz="2700" dirty="0"/>
              <a:t>Ротари клубовете могат да стимулират и вдъхновяват млади лидери, като ги насърчават да станат отговорни граждани на света .</a:t>
            </a:r>
          </a:p>
        </p:txBody>
      </p:sp>
      <p:pic>
        <p:nvPicPr>
          <p:cNvPr id="15" name="Picture 14"/>
          <p:cNvPicPr>
            <a:picLocks noChangeAspect="1"/>
          </p:cNvPicPr>
          <p:nvPr/>
        </p:nvPicPr>
        <p:blipFill>
          <a:blip r:embed="rId2"/>
          <a:stretch>
            <a:fillRect/>
          </a:stretch>
        </p:blipFill>
        <p:spPr>
          <a:xfrm>
            <a:off x="0" y="140747"/>
            <a:ext cx="5230821" cy="2438611"/>
          </a:xfrm>
          <a:prstGeom prst="rect">
            <a:avLst/>
          </a:prstGeom>
        </p:spPr>
      </p:pic>
      <p:pic>
        <p:nvPicPr>
          <p:cNvPr id="16" name="Picture 15"/>
          <p:cNvPicPr>
            <a:picLocks noChangeAspect="1"/>
          </p:cNvPicPr>
          <p:nvPr/>
        </p:nvPicPr>
        <p:blipFill>
          <a:blip r:embed="rId3"/>
          <a:stretch>
            <a:fillRect/>
          </a:stretch>
        </p:blipFill>
        <p:spPr>
          <a:xfrm>
            <a:off x="905280" y="2338309"/>
            <a:ext cx="4119302" cy="3916381"/>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45287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6"/>
          </p:nvPr>
        </p:nvSpPr>
        <p:spPr>
          <a:xfrm>
            <a:off x="6991350" y="4491971"/>
            <a:ext cx="4385760" cy="977255"/>
          </a:xfrm>
        </p:spPr>
        <p:txBody>
          <a:bodyPr/>
          <a:lstStyle/>
          <a:p>
            <a:pPr algn="ctr"/>
            <a:r>
              <a:rPr lang="ru-RU" sz="3600" dirty="0"/>
              <a:t>Бъдете </a:t>
            </a:r>
            <a:r>
              <a:rPr lang="ru-RU" sz="3600" b="1" dirty="0">
                <a:effectLst>
                  <a:outerShdw blurRad="38100" dist="38100" dir="2700000" algn="tl">
                    <a:srgbClr val="000000">
                      <a:alpha val="43137"/>
                    </a:srgbClr>
                  </a:outerShdw>
                </a:effectLst>
              </a:rPr>
              <a:t>МЕНТОРИ</a:t>
            </a:r>
            <a:r>
              <a:rPr lang="ru-RU" sz="3600" dirty="0"/>
              <a:t>  на </a:t>
            </a:r>
            <a:r>
              <a:rPr lang="ru-RU" sz="3600" b="1" i="1" dirty="0">
                <a:solidFill>
                  <a:srgbClr val="0070C0"/>
                </a:solidFill>
                <a:effectLst>
                  <a:outerShdw blurRad="38100" dist="38100" dir="2700000" algn="tl">
                    <a:srgbClr val="000000">
                      <a:alpha val="43137"/>
                    </a:srgbClr>
                  </a:outerShdw>
                </a:effectLst>
              </a:rPr>
              <a:t>ИНТЕРАКТ КЛУБА СИ </a:t>
            </a:r>
            <a:r>
              <a:rPr lang="ru-RU" sz="3600" dirty="0"/>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Lst>
          </a:blip>
          <a:stretch>
            <a:fillRect/>
          </a:stretch>
        </p:blipFill>
        <p:spPr>
          <a:xfrm>
            <a:off x="150056" y="413779"/>
            <a:ext cx="3783942" cy="2855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tretch>
            <a:fillRect/>
          </a:stretch>
        </p:blipFill>
        <p:spPr>
          <a:xfrm>
            <a:off x="6252585" y="1705440"/>
            <a:ext cx="2800698" cy="210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419" y="50288"/>
            <a:ext cx="3252216" cy="2167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30000" contrast="-10000"/>
                    </a14:imgEffect>
                  </a14:imgLayer>
                </a14:imgProps>
              </a:ext>
            </a:extLst>
          </a:blip>
          <a:stretch>
            <a:fillRect/>
          </a:stretch>
        </p:blipFill>
        <p:spPr>
          <a:xfrm>
            <a:off x="3733509" y="-125961"/>
            <a:ext cx="3127374" cy="2343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rightnessContrast bright="14000"/>
                    </a14:imgEffect>
                  </a14:imgLayer>
                </a14:imgProps>
              </a:ext>
              <a:ext uri="{28A0092B-C50C-407E-A947-70E740481C1C}">
                <a14:useLocalDpi xmlns:a14="http://schemas.microsoft.com/office/drawing/2010/main" val="0"/>
              </a:ext>
            </a:extLst>
          </a:blip>
          <a:stretch>
            <a:fillRect/>
          </a:stretch>
        </p:blipFill>
        <p:spPr>
          <a:xfrm>
            <a:off x="1852321" y="2983451"/>
            <a:ext cx="3762375" cy="2506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949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7160" y="164592"/>
            <a:ext cx="11914632" cy="964367"/>
          </a:xfrm>
        </p:spPr>
        <p:txBody>
          <a:bodyPr/>
          <a:lstStyle/>
          <a:p>
            <a:pPr marL="0" indent="0">
              <a:buNone/>
            </a:pPr>
            <a:r>
              <a:rPr lang="bg-BG" sz="2800" b="1" dirty="0">
                <a:effectLst>
                  <a:outerShdw blurRad="38100" dist="38100" dir="2700000" algn="tl">
                    <a:srgbClr val="000000">
                      <a:alpha val="43137"/>
                    </a:srgbClr>
                  </a:outerShdw>
                </a:effectLst>
              </a:rPr>
              <a:t>Разпределение по зони  на ИНТЕРАКТ Клубовете в Дистрикт 2482</a:t>
            </a:r>
          </a:p>
        </p:txBody>
      </p:sp>
      <p:sp>
        <p:nvSpPr>
          <p:cNvPr id="4" name="Rounded Rectangle 3"/>
          <p:cNvSpPr/>
          <p:nvPr/>
        </p:nvSpPr>
        <p:spPr>
          <a:xfrm>
            <a:off x="396431" y="948974"/>
            <a:ext cx="1928813" cy="1641826"/>
          </a:xfrm>
          <a:prstGeom prst="roundRect">
            <a:avLst/>
          </a:prstGeom>
          <a:solidFill>
            <a:srgbClr val="00B0F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III </a:t>
            </a:r>
            <a:endParaRPr lang="bg-BG" sz="2800" b="1" dirty="0">
              <a:effectLst>
                <a:outerShdw blurRad="38100" dist="38100" dir="2700000" algn="tl">
                  <a:srgbClr val="000000">
                    <a:alpha val="43137"/>
                  </a:srgbClr>
                </a:outerShdw>
              </a:effectLst>
            </a:endParaRPr>
          </a:p>
        </p:txBody>
      </p:sp>
      <p:sp>
        <p:nvSpPr>
          <p:cNvPr id="6" name="TextBox 5"/>
          <p:cNvSpPr txBox="1"/>
          <p:nvPr/>
        </p:nvSpPr>
        <p:spPr>
          <a:xfrm>
            <a:off x="2428112" y="1162824"/>
            <a:ext cx="3409379" cy="1200329"/>
          </a:xfrm>
          <a:prstGeom prst="rect">
            <a:avLst/>
          </a:prstGeom>
          <a:solidFill>
            <a:srgbClr val="CCECFF"/>
          </a:solidFill>
        </p:spPr>
        <p:txBody>
          <a:bodyPr wrap="square" rtlCol="0">
            <a:spAutoFit/>
          </a:bodyPr>
          <a:lstStyle/>
          <a:p>
            <a:pPr marL="342900" indent="-342900">
              <a:buFont typeface="Wingdings" panose="05000000000000000000" pitchFamily="2" charset="2"/>
              <a:buChar char="§"/>
            </a:pPr>
            <a:r>
              <a:rPr lang="ru-RU" sz="2400" dirty="0"/>
              <a:t>Русе</a:t>
            </a:r>
          </a:p>
          <a:p>
            <a:pPr marL="342900" indent="-342900">
              <a:buFont typeface="Wingdings" panose="05000000000000000000" pitchFamily="2" charset="2"/>
              <a:buChar char="§"/>
            </a:pPr>
            <a:r>
              <a:rPr lang="ru-RU" sz="2400" b="1" dirty="0">
                <a:solidFill>
                  <a:srgbClr val="C00000"/>
                </a:solidFill>
              </a:rPr>
              <a:t>Силистра</a:t>
            </a:r>
          </a:p>
          <a:p>
            <a:pPr marL="342900" indent="-342900">
              <a:buFont typeface="Wingdings" panose="05000000000000000000" pitchFamily="2" charset="2"/>
              <a:buChar char="§"/>
            </a:pPr>
            <a:r>
              <a:rPr lang="ru-RU" sz="2400" dirty="0"/>
              <a:t>Тутракан</a:t>
            </a:r>
          </a:p>
        </p:txBody>
      </p:sp>
      <p:sp>
        <p:nvSpPr>
          <p:cNvPr id="7" name="Rounded Rectangle 6"/>
          <p:cNvSpPr/>
          <p:nvPr/>
        </p:nvSpPr>
        <p:spPr>
          <a:xfrm>
            <a:off x="238125" y="3379745"/>
            <a:ext cx="2028825" cy="1639034"/>
          </a:xfrm>
          <a:prstGeom prst="roundRect">
            <a:avLst/>
          </a:prstGeom>
          <a:solidFill>
            <a:srgbClr val="00B0F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IV </a:t>
            </a:r>
            <a:endParaRPr lang="bg-BG" sz="2800" b="1" dirty="0">
              <a:effectLst>
                <a:outerShdw blurRad="38100" dist="38100" dir="2700000" algn="tl">
                  <a:srgbClr val="000000">
                    <a:alpha val="43137"/>
                  </a:srgbClr>
                </a:outerShdw>
              </a:effectLst>
            </a:endParaRPr>
          </a:p>
        </p:txBody>
      </p:sp>
      <p:sp>
        <p:nvSpPr>
          <p:cNvPr id="9" name="Rounded Rectangle 8"/>
          <p:cNvSpPr/>
          <p:nvPr/>
        </p:nvSpPr>
        <p:spPr>
          <a:xfrm>
            <a:off x="6094476" y="1022859"/>
            <a:ext cx="2098741" cy="1480257"/>
          </a:xfrm>
          <a:prstGeom prst="roundRect">
            <a:avLst/>
          </a:prstGeom>
          <a:solidFill>
            <a:srgbClr val="00B0F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V  </a:t>
            </a:r>
            <a:endParaRPr lang="bg-BG" sz="2800" b="1" dirty="0">
              <a:effectLst>
                <a:outerShdw blurRad="38100" dist="38100" dir="2700000" algn="tl">
                  <a:srgbClr val="000000">
                    <a:alpha val="43137"/>
                  </a:srgbClr>
                </a:outerShdw>
              </a:effectLst>
            </a:endParaRPr>
          </a:p>
        </p:txBody>
      </p:sp>
      <p:sp>
        <p:nvSpPr>
          <p:cNvPr id="10" name="TextBox 9"/>
          <p:cNvSpPr txBox="1"/>
          <p:nvPr/>
        </p:nvSpPr>
        <p:spPr>
          <a:xfrm>
            <a:off x="8371902" y="1354372"/>
            <a:ext cx="3339081" cy="461665"/>
          </a:xfrm>
          <a:prstGeom prst="rect">
            <a:avLst/>
          </a:prstGeom>
          <a:solidFill>
            <a:srgbClr val="CCECFF"/>
          </a:solidFill>
        </p:spPr>
        <p:txBody>
          <a:bodyPr wrap="square" rtlCol="0">
            <a:spAutoFit/>
          </a:bodyPr>
          <a:lstStyle/>
          <a:p>
            <a:pPr marL="342900" indent="-342900">
              <a:buFont typeface="Wingdings" panose="05000000000000000000" pitchFamily="2" charset="2"/>
              <a:buChar char="§"/>
            </a:pPr>
            <a:r>
              <a:rPr lang="ru-RU" sz="2400" dirty="0"/>
              <a:t>Добрич</a:t>
            </a:r>
          </a:p>
        </p:txBody>
      </p:sp>
      <p:sp>
        <p:nvSpPr>
          <p:cNvPr id="11" name="Rounded Rectangle 10"/>
          <p:cNvSpPr/>
          <p:nvPr/>
        </p:nvSpPr>
        <p:spPr>
          <a:xfrm>
            <a:off x="5940359" y="3379745"/>
            <a:ext cx="2098741" cy="1770667"/>
          </a:xfrm>
          <a:prstGeom prst="roundRect">
            <a:avLst/>
          </a:prstGeom>
          <a:solidFill>
            <a:srgbClr val="00B0F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VI</a:t>
            </a:r>
            <a:endParaRPr lang="bg-BG" sz="2800" b="1" dirty="0">
              <a:effectLst>
                <a:outerShdw blurRad="38100" dist="38100" dir="2700000" algn="tl">
                  <a:srgbClr val="000000">
                    <a:alpha val="43137"/>
                  </a:srgbClr>
                </a:outerShdw>
              </a:effectLst>
            </a:endParaRPr>
          </a:p>
        </p:txBody>
      </p:sp>
      <p:sp>
        <p:nvSpPr>
          <p:cNvPr id="12" name="TextBox 11"/>
          <p:cNvSpPr txBox="1"/>
          <p:nvPr/>
        </p:nvSpPr>
        <p:spPr>
          <a:xfrm>
            <a:off x="8206547" y="3664913"/>
            <a:ext cx="3669792" cy="1200329"/>
          </a:xfrm>
          <a:prstGeom prst="rect">
            <a:avLst/>
          </a:prstGeom>
          <a:solidFill>
            <a:srgbClr val="CCECFF"/>
          </a:solidFill>
        </p:spPr>
        <p:txBody>
          <a:bodyPr wrap="square" rtlCol="0">
            <a:spAutoFit/>
          </a:bodyPr>
          <a:lstStyle/>
          <a:p>
            <a:pPr marL="342900" indent="-342900">
              <a:buFont typeface="Wingdings" panose="05000000000000000000" pitchFamily="2" charset="2"/>
              <a:buChar char="§"/>
            </a:pPr>
            <a:r>
              <a:rPr lang="ru-RU" sz="2400" dirty="0"/>
              <a:t>Варна</a:t>
            </a:r>
          </a:p>
          <a:p>
            <a:pPr marL="342900" indent="-342900">
              <a:buFont typeface="Wingdings" panose="05000000000000000000" pitchFamily="2" charset="2"/>
              <a:buChar char="§"/>
            </a:pPr>
            <a:r>
              <a:rPr lang="ru-RU" sz="2400" dirty="0"/>
              <a:t>Варна-Галатея</a:t>
            </a:r>
          </a:p>
          <a:p>
            <a:pPr marL="342900" indent="-342900">
              <a:buFont typeface="Wingdings" panose="05000000000000000000" pitchFamily="2" charset="2"/>
              <a:buChar char="§"/>
            </a:pPr>
            <a:r>
              <a:rPr lang="ru-RU" sz="2400" dirty="0"/>
              <a:t>Варна-Евксиноград</a:t>
            </a:r>
          </a:p>
        </p:txBody>
      </p:sp>
      <p:sp>
        <p:nvSpPr>
          <p:cNvPr id="17" name="TextBox 16"/>
          <p:cNvSpPr txBox="1"/>
          <p:nvPr/>
        </p:nvSpPr>
        <p:spPr>
          <a:xfrm>
            <a:off x="2325244" y="3968429"/>
            <a:ext cx="3447668" cy="461665"/>
          </a:xfrm>
          <a:prstGeom prst="rect">
            <a:avLst/>
          </a:prstGeom>
          <a:solidFill>
            <a:srgbClr val="CCECFF"/>
          </a:solidFill>
        </p:spPr>
        <p:txBody>
          <a:bodyPr wrap="square" rtlCol="0">
            <a:spAutoFit/>
          </a:bodyPr>
          <a:lstStyle/>
          <a:p>
            <a:r>
              <a:rPr lang="ru-RU" sz="2400" b="1" dirty="0">
                <a:solidFill>
                  <a:srgbClr val="C00000"/>
                </a:solidFill>
              </a:rPr>
              <a:t>Шумен</a:t>
            </a:r>
          </a:p>
        </p:txBody>
      </p:sp>
    </p:spTree>
    <p:extLst>
      <p:ext uri="{BB962C8B-B14F-4D97-AF65-F5344CB8AC3E}">
        <p14:creationId xmlns:p14="http://schemas.microsoft.com/office/powerpoint/2010/main" val="157722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6"/>
          </p:nvPr>
        </p:nvSpPr>
        <p:spPr>
          <a:xfrm>
            <a:off x="283165" y="840508"/>
            <a:ext cx="6721139" cy="4016484"/>
          </a:xfrm>
        </p:spPr>
        <p:txBody>
          <a:bodyPr/>
          <a:lstStyle/>
          <a:p>
            <a:pPr marL="342900" indent="-342900" algn="just">
              <a:buFont typeface="Wingdings" panose="05000000000000000000" pitchFamily="2" charset="2"/>
              <a:buChar char="ü"/>
            </a:pPr>
            <a:r>
              <a:rPr lang="ru-RU" sz="2200" dirty="0"/>
              <a:t>Изтеглете Ръководството за взаимодействие за спонсори и съветници на Ротари клуб</a:t>
            </a:r>
          </a:p>
          <a:p>
            <a:pPr marL="342900" indent="-342900" algn="just">
              <a:buFont typeface="Wingdings" panose="05000000000000000000" pitchFamily="2" charset="2"/>
              <a:buChar char="ü"/>
            </a:pPr>
            <a:r>
              <a:rPr lang="ru-RU" sz="2200" dirty="0"/>
              <a:t>намерете членове, изберете офицери за вашия клуб </a:t>
            </a:r>
            <a:r>
              <a:rPr lang="en-US" sz="2200" dirty="0"/>
              <a:t>Interact</a:t>
            </a:r>
            <a:endParaRPr lang="ru-RU" sz="2200" dirty="0"/>
          </a:p>
          <a:p>
            <a:pPr marL="342900" indent="-342900" algn="just">
              <a:buFont typeface="Wingdings" panose="05000000000000000000" pitchFamily="2" charset="2"/>
              <a:buChar char="ü"/>
            </a:pPr>
            <a:r>
              <a:rPr lang="ru-RU" sz="2200" dirty="0"/>
              <a:t>Подкрепете и помогнете на младежите да работят по интересни и смислени проекти</a:t>
            </a:r>
          </a:p>
          <a:p>
            <a:pPr marL="342900" indent="-342900" algn="just">
              <a:buFont typeface="Wingdings" panose="05000000000000000000" pitchFamily="2" charset="2"/>
              <a:buChar char="ü"/>
            </a:pPr>
            <a:r>
              <a:rPr lang="ru-RU" sz="2200" dirty="0"/>
              <a:t>Свържете се с глобалната общност на Interact</a:t>
            </a:r>
          </a:p>
          <a:p>
            <a:pPr marL="342900" indent="-342900" algn="just">
              <a:buFont typeface="Wingdings" panose="05000000000000000000" pitchFamily="2" charset="2"/>
              <a:buChar char="ü"/>
            </a:pPr>
            <a:r>
              <a:rPr lang="ru-RU" sz="2200" dirty="0"/>
              <a:t>Наемете зала, където да се провеждат сбирките</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6291" y="266357"/>
            <a:ext cx="3643746" cy="362917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509" y="3659909"/>
            <a:ext cx="4966711" cy="2399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81891" y="53921"/>
            <a:ext cx="6913418" cy="892552"/>
          </a:xfrm>
          <a:prstGeom prst="rect">
            <a:avLst/>
          </a:prstGeom>
        </p:spPr>
        <p:txBody>
          <a:bodyPr wrap="square">
            <a:spAutoFit/>
          </a:bodyPr>
          <a:lstStyle/>
          <a:p>
            <a:pPr lvl="0" algn="ctr"/>
            <a:r>
              <a:rPr lang="ru-RU" sz="2600" b="1" dirty="0">
                <a:solidFill>
                  <a:srgbClr val="E9ABEB">
                    <a:lumMod val="50000"/>
                  </a:srgbClr>
                </a:solidFill>
                <a:effectLst>
                  <a:outerShdw blurRad="38100" dist="38100" dir="2700000" algn="tl">
                    <a:srgbClr val="000000">
                      <a:alpha val="43137"/>
                    </a:srgbClr>
                  </a:outerShdw>
                </a:effectLst>
              </a:rPr>
              <a:t>АКО ОЩЕ НЕ СПОНСОРИРАТЕ ИНТЕРАКТ КЛУБ -  </a:t>
            </a:r>
          </a:p>
          <a:p>
            <a:pPr lvl="0" algn="ctr"/>
            <a:r>
              <a:rPr lang="ru-RU" sz="2600" b="1" dirty="0">
                <a:solidFill>
                  <a:srgbClr val="E9ABEB">
                    <a:lumMod val="50000"/>
                  </a:srgbClr>
                </a:solidFill>
                <a:effectLst>
                  <a:outerShdw blurRad="38100" dist="38100" dir="2700000" algn="tl">
                    <a:srgbClr val="000000">
                      <a:alpha val="43137"/>
                    </a:srgbClr>
                  </a:outerShdw>
                </a:effectLst>
              </a:rPr>
              <a:t>КАК ДА ЗАПОЧНЕТЕ?</a:t>
            </a:r>
          </a:p>
        </p:txBody>
      </p:sp>
    </p:spTree>
    <p:extLst>
      <p:ext uri="{BB962C8B-B14F-4D97-AF65-F5344CB8AC3E}">
        <p14:creationId xmlns:p14="http://schemas.microsoft.com/office/powerpoint/2010/main" val="107870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5166" y="2509973"/>
            <a:ext cx="4372102" cy="3098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0058" r="1361"/>
          <a:stretch/>
        </p:blipFill>
        <p:spPr>
          <a:xfrm>
            <a:off x="4101265" y="3429000"/>
            <a:ext cx="3984959" cy="2725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4"/>
          <a:stretch>
            <a:fillRect/>
          </a:stretch>
        </p:blipFill>
        <p:spPr>
          <a:xfrm>
            <a:off x="95115" y="577515"/>
            <a:ext cx="4006150" cy="1878908"/>
          </a:xfrm>
          <a:prstGeom prst="rect">
            <a:avLst/>
          </a:prstGeom>
        </p:spPr>
      </p:pic>
      <p:sp>
        <p:nvSpPr>
          <p:cNvPr id="19" name="Rectangle 18"/>
          <p:cNvSpPr/>
          <p:nvPr/>
        </p:nvSpPr>
        <p:spPr>
          <a:xfrm>
            <a:off x="4604084" y="577515"/>
            <a:ext cx="6882063" cy="1292662"/>
          </a:xfrm>
          <a:prstGeom prst="rect">
            <a:avLst/>
          </a:prstGeom>
        </p:spPr>
        <p:txBody>
          <a:bodyPr wrap="square">
            <a:spAutoFit/>
          </a:bodyPr>
          <a:lstStyle/>
          <a:p>
            <a:pPr algn="just"/>
            <a:r>
              <a:rPr lang="en-US" sz="2600" b="1" dirty="0">
                <a:latin typeface="Lato"/>
              </a:rPr>
              <a:t>Rotary Youth Leadership Awards –</a:t>
            </a:r>
          </a:p>
          <a:p>
            <a:pPr algn="just"/>
            <a:r>
              <a:rPr lang="bg-BG" sz="2600" dirty="0">
                <a:latin typeface="Lato"/>
              </a:rPr>
              <a:t>Интензивна обучителна програма за младежи на възраст 18 -30 години </a:t>
            </a:r>
            <a:endParaRPr lang="ru-RU" sz="2600" dirty="0">
              <a:latin typeface="Lato"/>
            </a:endParaRP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harpenSoften amount="51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1" y="2509973"/>
            <a:ext cx="4396836" cy="3297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8448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86622" y="820132"/>
            <a:ext cx="7609603" cy="4832092"/>
          </a:xfrm>
        </p:spPr>
        <p:txBody>
          <a:bodyPr/>
          <a:lstStyle/>
          <a:p>
            <a:pPr algn="just">
              <a:lnSpc>
                <a:spcPct val="100000"/>
              </a:lnSpc>
            </a:pPr>
            <a:r>
              <a:rPr lang="ru-RU" sz="3200" dirty="0"/>
              <a:t>За да се случи това : </a:t>
            </a:r>
          </a:p>
          <a:p>
            <a:pPr algn="just">
              <a:lnSpc>
                <a:spcPct val="100000"/>
              </a:lnSpc>
            </a:pPr>
            <a:r>
              <a:rPr lang="ru-RU" sz="3200" b="1" dirty="0">
                <a:effectLst>
                  <a:outerShdw blurRad="38100" dist="38100" dir="2700000" algn="tl">
                    <a:srgbClr val="000000">
                      <a:alpha val="43137"/>
                    </a:srgbClr>
                  </a:outerShdw>
                </a:effectLst>
              </a:rPr>
              <a:t>ПЪРВО</a:t>
            </a:r>
            <a:r>
              <a:rPr lang="ru-RU" sz="3200" dirty="0"/>
              <a:t>  условие е да решите каква ще е рамката</a:t>
            </a:r>
          </a:p>
          <a:p>
            <a:pPr algn="just">
              <a:lnSpc>
                <a:spcPct val="100000"/>
              </a:lnSpc>
            </a:pPr>
            <a:r>
              <a:rPr lang="ru-RU" sz="3200" b="1" dirty="0">
                <a:effectLst>
                  <a:outerShdw blurRad="38100" dist="38100" dir="2700000" algn="tl">
                    <a:srgbClr val="000000">
                      <a:alpha val="43137"/>
                    </a:srgbClr>
                  </a:outerShdw>
                </a:effectLst>
              </a:rPr>
              <a:t>ВТОРО:</a:t>
            </a:r>
            <a:r>
              <a:rPr lang="ru-RU" sz="3200" dirty="0"/>
              <a:t> Да проучите какви теми , свързани с лидерство ще са интересни на общността. </a:t>
            </a:r>
          </a:p>
          <a:p>
            <a:pPr algn="just">
              <a:lnSpc>
                <a:spcPct val="100000"/>
              </a:lnSpc>
            </a:pPr>
            <a:r>
              <a:rPr lang="ru-RU" sz="3200" b="1" dirty="0">
                <a:effectLst>
                  <a:outerShdw blurRad="38100" dist="38100" dir="2700000" algn="tl">
                    <a:srgbClr val="000000">
                      <a:alpha val="43137"/>
                    </a:srgbClr>
                  </a:outerShdw>
                </a:effectLst>
              </a:rPr>
              <a:t>ТРЕТО:</a:t>
            </a:r>
            <a:r>
              <a:rPr lang="ru-RU" sz="3200" b="1" dirty="0"/>
              <a:t> </a:t>
            </a:r>
            <a:r>
              <a:rPr lang="ru-RU" sz="3200" dirty="0"/>
              <a:t>Да заявите желанието си пред ДГ </a:t>
            </a:r>
          </a:p>
          <a:p>
            <a:pPr algn="just">
              <a:lnSpc>
                <a:spcPct val="100000"/>
              </a:lnSpc>
            </a:pPr>
            <a:r>
              <a:rPr lang="ru-RU" sz="3200" b="1" dirty="0">
                <a:effectLst>
                  <a:outerShdw blurRad="38100" dist="38100" dir="2700000" algn="tl">
                    <a:srgbClr val="000000">
                      <a:alpha val="43137"/>
                    </a:srgbClr>
                  </a:outerShdw>
                </a:effectLst>
              </a:rPr>
              <a:t>ЧЕТВЪРТО:</a:t>
            </a:r>
            <a:r>
              <a:rPr lang="ru-RU" sz="3200" b="1" dirty="0"/>
              <a:t> </a:t>
            </a:r>
            <a:r>
              <a:rPr lang="ru-RU" sz="3200" dirty="0"/>
              <a:t>да подготвите цялата организация.</a:t>
            </a:r>
          </a:p>
        </p:txBody>
      </p:sp>
      <p:sp>
        <p:nvSpPr>
          <p:cNvPr id="3" name="TextBox 2"/>
          <p:cNvSpPr txBox="1"/>
          <p:nvPr/>
        </p:nvSpPr>
        <p:spPr>
          <a:xfrm>
            <a:off x="738908" y="230910"/>
            <a:ext cx="10187710" cy="523220"/>
          </a:xfrm>
          <a:prstGeom prst="rect">
            <a:avLst/>
          </a:prstGeom>
          <a:solidFill>
            <a:schemeClr val="tx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2800" b="1" dirty="0">
                <a:solidFill>
                  <a:schemeClr val="accent3">
                    <a:lumMod val="50000"/>
                  </a:schemeClr>
                </a:solidFill>
                <a:latin typeface="Trebuchet MS" panose="020B0603020202020204" pitchFamily="34" charset="0"/>
              </a:rPr>
              <a:t>Искате ли да организирате събитие в RYLA?</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4085" y="3347210"/>
            <a:ext cx="3491050" cy="2618288"/>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6901" y="709100"/>
            <a:ext cx="4355099" cy="2527078"/>
          </a:xfrm>
          <a:prstGeom prst="rect">
            <a:avLst/>
          </a:prstGeom>
        </p:spPr>
      </p:pic>
    </p:spTree>
    <p:extLst>
      <p:ext uri="{BB962C8B-B14F-4D97-AF65-F5344CB8AC3E}">
        <p14:creationId xmlns:p14="http://schemas.microsoft.com/office/powerpoint/2010/main" val="201336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762501" y="276247"/>
            <a:ext cx="3752850" cy="1876404"/>
          </a:xfrm>
        </p:spPr>
        <p:txBody>
          <a:bodyPr/>
          <a:lstStyle/>
          <a:p>
            <a:r>
              <a:rPr lang="ru-RU" sz="2800" b="1" dirty="0">
                <a:effectLst>
                  <a:outerShdw blurRad="38100" dist="38100" dir="2700000" algn="tl">
                    <a:srgbClr val="000000">
                      <a:alpha val="43137"/>
                    </a:srgbClr>
                  </a:outerShdw>
                </a:effectLst>
              </a:rPr>
              <a:t>Rotary Youth Exchange</a:t>
            </a:r>
            <a:r>
              <a:rPr lang="ru-RU" sz="2800" dirty="0"/>
              <a:t>– </a:t>
            </a:r>
            <a:r>
              <a:rPr lang="ru-RU" sz="2800" b="1" dirty="0">
                <a:effectLst>
                  <a:outerShdw blurRad="38100" dist="38100" dir="2700000" algn="tl">
                    <a:srgbClr val="000000">
                      <a:alpha val="43137"/>
                    </a:srgbClr>
                  </a:outerShdw>
                </a:effectLst>
              </a:rPr>
              <a:t>МЕЖДУНАРОДЕН МЛАДЕЖКИ ОБМЕН НА РОТАРИ (ММО)</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1" y="2514023"/>
            <a:ext cx="5560290" cy="3475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69231" y="276246"/>
            <a:ext cx="4578969" cy="214505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368" y="3943350"/>
            <a:ext cx="5347855" cy="183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893" y="1514475"/>
            <a:ext cx="3400330" cy="2144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05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8040" y="2699509"/>
            <a:ext cx="8075920" cy="1272143"/>
          </a:xfrm>
        </p:spPr>
        <p:txBody>
          <a:bodyPr/>
          <a:lstStyle/>
          <a:p>
            <a:r>
              <a:rPr lang="bg-BG" dirty="0">
                <a:effectLst/>
              </a:rPr>
              <a:t>НИЕ СМЕ ЧАСТ ОТ ГЛОБАЛНА ОРГАНИЗАЦИЯ - ПРИОРИТЕТИ НА РОТАРИ ИНТЕРНЕШЪНЪЛ</a:t>
            </a:r>
            <a:endParaRPr lang="bg-BG" dirty="0"/>
          </a:p>
        </p:txBody>
      </p:sp>
      <p:sp>
        <p:nvSpPr>
          <p:cNvPr id="3" name="Subtitle 2"/>
          <p:cNvSpPr>
            <a:spLocks noGrp="1"/>
          </p:cNvSpPr>
          <p:nvPr>
            <p:ph type="subTitle" idx="1"/>
          </p:nvPr>
        </p:nvSpPr>
        <p:spPr/>
        <p:txBody>
          <a:bodyPr/>
          <a:lstStyle/>
          <a:p>
            <a:r>
              <a:rPr lang="bg-BG" dirty="0"/>
              <a:t>Маргарита Богданова, ДГН, РК Свищов</a:t>
            </a:r>
          </a:p>
        </p:txBody>
      </p:sp>
    </p:spTree>
    <p:extLst>
      <p:ext uri="{BB962C8B-B14F-4D97-AF65-F5344CB8AC3E}">
        <p14:creationId xmlns:p14="http://schemas.microsoft.com/office/powerpoint/2010/main" val="894269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97255" y="2438400"/>
            <a:ext cx="6039377" cy="3679982"/>
          </a:xfrm>
        </p:spPr>
        <p:txBody>
          <a:bodyPr/>
          <a:lstStyle/>
          <a:p>
            <a:pPr marL="0" indent="0" algn="just">
              <a:buNone/>
            </a:pPr>
            <a:r>
              <a:rPr lang="ru-RU" sz="3200" b="1" dirty="0">
                <a:effectLst>
                  <a:outerShdw blurRad="38100" dist="38100" dir="2700000" algn="tl">
                    <a:srgbClr val="000000">
                      <a:alpha val="43137"/>
                    </a:srgbClr>
                  </a:outerShdw>
                </a:effectLst>
              </a:rPr>
              <a:t>Rotaract </a:t>
            </a:r>
            <a:r>
              <a:rPr lang="ru-RU" sz="3200" dirty="0"/>
              <a:t>(1967г.) </a:t>
            </a:r>
            <a:r>
              <a:rPr lang="ru-RU" sz="2000" b="1" dirty="0"/>
              <a:t>Ротаракт клубовете </a:t>
            </a:r>
            <a:r>
              <a:rPr lang="bg-BG" sz="2000" dirty="0"/>
              <a:t>извървяха своя път, започвайки отначало като младежка програма, след това получиха статут на партньори на Ротари клубовете и </a:t>
            </a:r>
            <a:r>
              <a:rPr lang="bg-BG" sz="2000" b="1" dirty="0"/>
              <a:t>от 2019 с решение на Законодателния съвет са утвърдени като </a:t>
            </a:r>
            <a:r>
              <a:rPr lang="ru-RU" sz="2000" b="1" dirty="0"/>
              <a:t>членове на </a:t>
            </a:r>
            <a:r>
              <a:rPr lang="bg-BG" sz="2000" b="1" dirty="0"/>
              <a:t>асоциацията</a:t>
            </a:r>
            <a:r>
              <a:rPr lang="ru-RU" sz="2000" b="1" dirty="0"/>
              <a:t> на клубове Ротари Интернешънъл</a:t>
            </a:r>
            <a:r>
              <a:rPr lang="bg-BG" sz="2000" b="1" dirty="0"/>
              <a:t>. </a:t>
            </a:r>
          </a:p>
          <a:p>
            <a:pPr marL="0" indent="0" algn="just">
              <a:buNone/>
            </a:pPr>
            <a:endParaRPr lang="bg-BG" sz="2000" dirty="0"/>
          </a:p>
        </p:txBody>
      </p:sp>
      <p:pic>
        <p:nvPicPr>
          <p:cNvPr id="6" name="Picture 5"/>
          <p:cNvPicPr>
            <a:picLocks noChangeAspect="1"/>
          </p:cNvPicPr>
          <p:nvPr/>
        </p:nvPicPr>
        <p:blipFill>
          <a:blip r:embed="rId2"/>
          <a:stretch>
            <a:fillRect/>
          </a:stretch>
        </p:blipFill>
        <p:spPr>
          <a:xfrm>
            <a:off x="297255" y="219194"/>
            <a:ext cx="5218628" cy="243251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118" y="1435452"/>
            <a:ext cx="5043830" cy="3510839"/>
          </a:xfrm>
          <a:prstGeom prst="rect">
            <a:avLst/>
          </a:prstGeom>
        </p:spPr>
      </p:pic>
    </p:spTree>
    <p:extLst>
      <p:ext uri="{BB962C8B-B14F-4D97-AF65-F5344CB8AC3E}">
        <p14:creationId xmlns:p14="http://schemas.microsoft.com/office/powerpoint/2010/main" val="23624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7160" y="164592"/>
            <a:ext cx="11795760" cy="491682"/>
          </a:xfrm>
        </p:spPr>
        <p:txBody>
          <a:bodyPr/>
          <a:lstStyle/>
          <a:p>
            <a:pPr marL="0" indent="0">
              <a:buNone/>
            </a:pPr>
            <a:r>
              <a:rPr lang="bg-BG" sz="2800" b="1" dirty="0">
                <a:effectLst>
                  <a:outerShdw blurRad="38100" dist="38100" dir="2700000" algn="tl">
                    <a:srgbClr val="000000">
                      <a:alpha val="43137"/>
                    </a:srgbClr>
                  </a:outerShdw>
                </a:effectLst>
              </a:rPr>
              <a:t>Разпределение по зони  на Ротаракт Клубовете в Дистрикт 2482</a:t>
            </a:r>
          </a:p>
        </p:txBody>
      </p:sp>
      <p:sp>
        <p:nvSpPr>
          <p:cNvPr id="4" name="Rounded Rectangle 3"/>
          <p:cNvSpPr/>
          <p:nvPr/>
        </p:nvSpPr>
        <p:spPr>
          <a:xfrm>
            <a:off x="487874" y="1549049"/>
            <a:ext cx="1706689" cy="1069848"/>
          </a:xfrm>
          <a:prstGeom prst="roundRect">
            <a:avLst/>
          </a:prstGeom>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III </a:t>
            </a:r>
            <a:endParaRPr lang="bg-BG" sz="2800" b="1" dirty="0">
              <a:effectLst>
                <a:outerShdw blurRad="38100" dist="38100" dir="2700000" algn="tl">
                  <a:srgbClr val="000000">
                    <a:alpha val="43137"/>
                  </a:srgbClr>
                </a:outerShdw>
              </a:effectLst>
            </a:endParaRPr>
          </a:p>
        </p:txBody>
      </p:sp>
      <p:sp>
        <p:nvSpPr>
          <p:cNvPr id="6" name="TextBox 5"/>
          <p:cNvSpPr txBox="1"/>
          <p:nvPr/>
        </p:nvSpPr>
        <p:spPr>
          <a:xfrm>
            <a:off x="2345246" y="1853140"/>
            <a:ext cx="3409379" cy="461665"/>
          </a:xfrm>
          <a:prstGeom prst="rect">
            <a:avLst/>
          </a:prstGeom>
          <a:solidFill>
            <a:schemeClr val="accent3">
              <a:lumMod val="20000"/>
              <a:lumOff val="80000"/>
            </a:schemeClr>
          </a:solidFill>
        </p:spPr>
        <p:txBody>
          <a:bodyPr wrap="square" rtlCol="0">
            <a:spAutoFit/>
          </a:bodyPr>
          <a:lstStyle/>
          <a:p>
            <a:pPr marL="342900" indent="-342900">
              <a:buFont typeface="Wingdings" panose="05000000000000000000" pitchFamily="2" charset="2"/>
              <a:buChar char="§"/>
            </a:pPr>
            <a:r>
              <a:rPr lang="ru-RU" sz="2400" dirty="0"/>
              <a:t>Русе</a:t>
            </a:r>
          </a:p>
        </p:txBody>
      </p:sp>
      <p:sp>
        <p:nvSpPr>
          <p:cNvPr id="7" name="Rounded Rectangle 6"/>
          <p:cNvSpPr/>
          <p:nvPr/>
        </p:nvSpPr>
        <p:spPr>
          <a:xfrm>
            <a:off x="396431" y="3723491"/>
            <a:ext cx="1706689" cy="1069848"/>
          </a:xfrm>
          <a:prstGeom prst="roundRect">
            <a:avLst/>
          </a:prstGeom>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IV </a:t>
            </a:r>
            <a:endParaRPr lang="bg-BG" sz="2800" b="1" dirty="0">
              <a:effectLst>
                <a:outerShdw blurRad="38100" dist="38100" dir="2700000" algn="tl">
                  <a:srgbClr val="000000">
                    <a:alpha val="43137"/>
                  </a:srgbClr>
                </a:outerShdw>
              </a:effectLst>
            </a:endParaRPr>
          </a:p>
        </p:txBody>
      </p:sp>
      <p:sp>
        <p:nvSpPr>
          <p:cNvPr id="9" name="Rounded Rectangle 8"/>
          <p:cNvSpPr/>
          <p:nvPr/>
        </p:nvSpPr>
        <p:spPr>
          <a:xfrm>
            <a:off x="6140005" y="1549049"/>
            <a:ext cx="1706689" cy="1069848"/>
          </a:xfrm>
          <a:prstGeom prst="roundRect">
            <a:avLst/>
          </a:prstGeom>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V  </a:t>
            </a:r>
            <a:endParaRPr lang="bg-BG" sz="2800" b="1" dirty="0">
              <a:effectLst>
                <a:outerShdw blurRad="38100" dist="38100" dir="2700000" algn="tl">
                  <a:srgbClr val="000000">
                    <a:alpha val="43137"/>
                  </a:srgbClr>
                </a:outerShdw>
              </a:effectLst>
            </a:endParaRPr>
          </a:p>
        </p:txBody>
      </p:sp>
      <p:sp>
        <p:nvSpPr>
          <p:cNvPr id="10" name="TextBox 9"/>
          <p:cNvSpPr txBox="1"/>
          <p:nvPr/>
        </p:nvSpPr>
        <p:spPr>
          <a:xfrm>
            <a:off x="8232074" y="1875383"/>
            <a:ext cx="3339081" cy="461665"/>
          </a:xfrm>
          <a:prstGeom prst="rect">
            <a:avLst/>
          </a:prstGeom>
          <a:solidFill>
            <a:schemeClr val="accent3">
              <a:lumMod val="20000"/>
              <a:lumOff val="80000"/>
            </a:schemeClr>
          </a:solidFill>
        </p:spPr>
        <p:txBody>
          <a:bodyPr wrap="square" rtlCol="0">
            <a:spAutoFit/>
          </a:bodyPr>
          <a:lstStyle/>
          <a:p>
            <a:pPr marL="342900" indent="-342900">
              <a:buFont typeface="Wingdings" panose="05000000000000000000" pitchFamily="2" charset="2"/>
              <a:buChar char="§"/>
            </a:pPr>
            <a:r>
              <a:rPr lang="ru-RU" sz="2400" dirty="0"/>
              <a:t>Добрич</a:t>
            </a:r>
          </a:p>
        </p:txBody>
      </p:sp>
      <p:sp>
        <p:nvSpPr>
          <p:cNvPr id="11" name="Rounded Rectangle 10"/>
          <p:cNvSpPr/>
          <p:nvPr/>
        </p:nvSpPr>
        <p:spPr>
          <a:xfrm>
            <a:off x="6035040" y="3664614"/>
            <a:ext cx="1706689" cy="1069848"/>
          </a:xfrm>
          <a:prstGeom prst="roundRect">
            <a:avLst/>
          </a:prstGeom>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effectLst>
                  <a:outerShdw blurRad="38100" dist="38100" dir="2700000" algn="tl">
                    <a:srgbClr val="000000">
                      <a:alpha val="43137"/>
                    </a:srgbClr>
                  </a:outerShdw>
                </a:effectLst>
              </a:rPr>
              <a:t>зона Х</a:t>
            </a:r>
            <a:r>
              <a:rPr lang="en-US" sz="2800" b="1" dirty="0">
                <a:effectLst>
                  <a:outerShdw blurRad="38100" dist="38100" dir="2700000" algn="tl">
                    <a:srgbClr val="000000">
                      <a:alpha val="43137"/>
                    </a:srgbClr>
                  </a:outerShdw>
                </a:effectLst>
              </a:rPr>
              <a:t>VI</a:t>
            </a:r>
            <a:endParaRPr lang="bg-BG" sz="2800" b="1" dirty="0">
              <a:effectLst>
                <a:outerShdw blurRad="38100" dist="38100" dir="2700000" algn="tl">
                  <a:srgbClr val="000000">
                    <a:alpha val="43137"/>
                  </a:srgbClr>
                </a:outerShdw>
              </a:effectLst>
            </a:endParaRPr>
          </a:p>
        </p:txBody>
      </p:sp>
      <p:sp>
        <p:nvSpPr>
          <p:cNvPr id="12" name="TextBox 11"/>
          <p:cNvSpPr txBox="1"/>
          <p:nvPr/>
        </p:nvSpPr>
        <p:spPr>
          <a:xfrm>
            <a:off x="8066718" y="3664614"/>
            <a:ext cx="3669792" cy="830997"/>
          </a:xfrm>
          <a:prstGeom prst="rect">
            <a:avLst/>
          </a:prstGeom>
          <a:solidFill>
            <a:schemeClr val="accent3">
              <a:lumMod val="20000"/>
              <a:lumOff val="80000"/>
            </a:schemeClr>
          </a:solidFill>
        </p:spPr>
        <p:txBody>
          <a:bodyPr wrap="square" rtlCol="0">
            <a:spAutoFit/>
          </a:bodyPr>
          <a:lstStyle/>
          <a:p>
            <a:pPr marL="342900" indent="-342900">
              <a:buFont typeface="Wingdings" panose="05000000000000000000" pitchFamily="2" charset="2"/>
              <a:buChar char="§"/>
            </a:pPr>
            <a:r>
              <a:rPr lang="ru-RU" sz="2400" dirty="0"/>
              <a:t> Варна</a:t>
            </a:r>
          </a:p>
          <a:p>
            <a:pPr marL="342900" indent="-342900">
              <a:buFont typeface="Wingdings" panose="05000000000000000000" pitchFamily="2" charset="2"/>
              <a:buChar char="§"/>
            </a:pPr>
            <a:r>
              <a:rPr lang="ru-RU" sz="2400" dirty="0"/>
              <a:t>Варна- Евксионоград</a:t>
            </a:r>
          </a:p>
        </p:txBody>
      </p:sp>
      <p:sp>
        <p:nvSpPr>
          <p:cNvPr id="17" name="TextBox 16"/>
          <p:cNvSpPr txBox="1"/>
          <p:nvPr/>
        </p:nvSpPr>
        <p:spPr>
          <a:xfrm>
            <a:off x="2345246" y="4017823"/>
            <a:ext cx="3447668" cy="523220"/>
          </a:xfrm>
          <a:prstGeom prst="rect">
            <a:avLst/>
          </a:prstGeom>
          <a:solidFill>
            <a:schemeClr val="accent3">
              <a:lumMod val="20000"/>
              <a:lumOff val="80000"/>
            </a:schemeClr>
          </a:solidFill>
        </p:spPr>
        <p:txBody>
          <a:bodyPr wrap="square" rtlCol="0">
            <a:spAutoFit/>
          </a:bodyPr>
          <a:lstStyle/>
          <a:p>
            <a:r>
              <a:rPr lang="ru-RU" sz="2800" b="1" dirty="0">
                <a:solidFill>
                  <a:srgbClr val="C00000"/>
                </a:solidFill>
                <a:effectLst>
                  <a:outerShdw blurRad="38100" dist="38100" dir="2700000" algn="tl">
                    <a:srgbClr val="000000">
                      <a:alpha val="43137"/>
                    </a:srgbClr>
                  </a:outerShdw>
                </a:effectLst>
              </a:rPr>
              <a:t>Няма РАКлубове</a:t>
            </a:r>
          </a:p>
        </p:txBody>
      </p:sp>
    </p:spTree>
    <p:extLst>
      <p:ext uri="{BB962C8B-B14F-4D97-AF65-F5344CB8AC3E}">
        <p14:creationId xmlns:p14="http://schemas.microsoft.com/office/powerpoint/2010/main" val="744631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2000"/>
                    </a14:imgEffect>
                    <a14:imgEffect>
                      <a14:brightnessContrast bright="8000" contrast="9000"/>
                    </a14:imgEffect>
                  </a14:imgLayer>
                </a14:imgProps>
              </a:ext>
            </a:extLst>
          </a:blip>
          <a:srcRect l="5887" r="5887"/>
          <a:stretch>
            <a:fillRect/>
          </a:stretch>
        </p:blipFill>
        <p:spPr>
          <a:xfrm>
            <a:off x="8078074" y="313499"/>
            <a:ext cx="4010212" cy="4060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Placeholder 8"/>
          <p:cNvSpPr>
            <a:spLocks noGrp="1"/>
          </p:cNvSpPr>
          <p:nvPr>
            <p:ph type="body" sz="quarter" idx="14"/>
          </p:nvPr>
        </p:nvSpPr>
        <p:spPr>
          <a:xfrm>
            <a:off x="3961295" y="199912"/>
            <a:ext cx="4018312" cy="2913175"/>
          </a:xfrm>
        </p:spPr>
        <p:style>
          <a:lnRef idx="1">
            <a:schemeClr val="accent5"/>
          </a:lnRef>
          <a:fillRef idx="2">
            <a:schemeClr val="accent5"/>
          </a:fillRef>
          <a:effectRef idx="1">
            <a:schemeClr val="accent5"/>
          </a:effectRef>
          <a:fontRef idx="minor">
            <a:schemeClr val="dk1"/>
          </a:fontRef>
        </p:style>
        <p:txBody>
          <a:bodyPr/>
          <a:lstStyle/>
          <a:p>
            <a:pPr>
              <a:lnSpc>
                <a:spcPct val="150000"/>
              </a:lnSpc>
            </a:pPr>
            <a:r>
              <a:rPr lang="ru-RU" sz="2400" b="1" dirty="0">
                <a:solidFill>
                  <a:schemeClr val="tx1"/>
                </a:solidFill>
                <a:effectLst>
                  <a:outerShdw blurRad="38100" dist="38100" dir="2700000" algn="tl">
                    <a:srgbClr val="000000">
                      <a:alpha val="43137"/>
                    </a:srgbClr>
                  </a:outerShdw>
                </a:effectLst>
                <a:latin typeface="Lato"/>
                <a:ea typeface="+mn-ea"/>
                <a:cs typeface="+mn-cs"/>
              </a:rPr>
              <a:t>Ротари + Ротаракт  = опит + енергия </a:t>
            </a:r>
            <a:r>
              <a:rPr lang="en-US" sz="2400" b="1" dirty="0">
                <a:solidFill>
                  <a:schemeClr val="tx1"/>
                </a:solidFill>
                <a:effectLst>
                  <a:outerShdw blurRad="38100" dist="38100" dir="2700000" algn="tl">
                    <a:srgbClr val="000000">
                      <a:alpha val="43137"/>
                    </a:srgbClr>
                  </a:outerShdw>
                </a:effectLst>
                <a:latin typeface="Lato"/>
                <a:ea typeface="+mn-ea"/>
                <a:cs typeface="+mn-cs"/>
              </a:rPr>
              <a:t>=</a:t>
            </a:r>
            <a:r>
              <a:rPr lang="ru-RU" sz="2400" b="1" dirty="0">
                <a:effectLst>
                  <a:outerShdw blurRad="38100" dist="38100" dir="2700000" algn="tl">
                    <a:srgbClr val="000000">
                      <a:alpha val="43137"/>
                    </a:srgbClr>
                  </a:outerShdw>
                </a:effectLst>
              </a:rPr>
              <a:t>дейности и проекти, важни за общността</a:t>
            </a:r>
            <a:endParaRPr lang="bg-BG" sz="2400" b="1" dirty="0">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sharpenSoften amount="6000"/>
                    </a14:imgEffect>
                    <a14:imgEffect>
                      <a14:brightnessContrast bright="6000" contrast="12000"/>
                    </a14:imgEffect>
                  </a14:imgLayer>
                </a14:imgProps>
              </a:ext>
              <a:ext uri="{28A0092B-C50C-407E-A947-70E740481C1C}">
                <a14:useLocalDpi xmlns:a14="http://schemas.microsoft.com/office/drawing/2010/main" val="0"/>
              </a:ext>
            </a:extLst>
          </a:blip>
          <a:stretch>
            <a:fillRect/>
          </a:stretch>
        </p:blipFill>
        <p:spPr>
          <a:xfrm>
            <a:off x="212155" y="199912"/>
            <a:ext cx="3650673" cy="3650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1000"/>
                    </a14:imgEffect>
                    <a14:imgEffect>
                      <a14:brightnessContrast bright="17000" contrast="12000"/>
                    </a14:imgEffect>
                  </a14:imgLayer>
                </a14:imgProps>
              </a:ext>
              <a:ext uri="{28A0092B-C50C-407E-A947-70E740481C1C}">
                <a14:useLocalDpi xmlns:a14="http://schemas.microsoft.com/office/drawing/2010/main" val="0"/>
              </a:ext>
            </a:extLst>
          </a:blip>
          <a:stretch>
            <a:fillRect/>
          </a:stretch>
        </p:blipFill>
        <p:spPr>
          <a:xfrm>
            <a:off x="6729790" y="3240505"/>
            <a:ext cx="4581405" cy="2913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t="6285"/>
          <a:stretch/>
        </p:blipFill>
        <p:spPr>
          <a:xfrm>
            <a:off x="880805" y="3240505"/>
            <a:ext cx="4332165" cy="3029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567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177" y="1236617"/>
            <a:ext cx="10284823" cy="6555641"/>
          </a:xfrm>
          <a:prstGeom prst="rect">
            <a:avLst/>
          </a:prstGeom>
          <a:noFill/>
        </p:spPr>
        <p:txBody>
          <a:bodyPr wrap="square" rtlCol="0">
            <a:spAutoFit/>
          </a:bodyPr>
          <a:lstStyle/>
          <a:p>
            <a:r>
              <a:rPr lang="bg-BG" sz="2000" b="1" u="sng" dirty="0">
                <a:solidFill>
                  <a:schemeClr val="bg1"/>
                </a:solidFill>
                <a:effectLst>
                  <a:outerShdw blurRad="38100" dist="38100" dir="2700000" algn="tl">
                    <a:srgbClr val="000000">
                      <a:alpha val="43137"/>
                    </a:srgbClr>
                  </a:outerShdw>
                </a:effectLst>
              </a:rPr>
              <a:t>ОКТОМВРИ 2022:  </a:t>
            </a:r>
            <a:r>
              <a:rPr lang="bg-BG" sz="2000" dirty="0">
                <a:solidFill>
                  <a:schemeClr val="bg1"/>
                </a:solidFill>
              </a:rPr>
              <a:t>15.10.2022 - АСАМБЛЕЯ НА ИАК – гр. Созопол; </a:t>
            </a:r>
          </a:p>
          <a:p>
            <a:r>
              <a:rPr lang="ru-RU" sz="2000" dirty="0">
                <a:solidFill>
                  <a:schemeClr val="bg1"/>
                </a:solidFill>
              </a:rPr>
              <a:t>		    14 - 16.10.2022 - Ротаракт Асамблея гр. Банско</a:t>
            </a:r>
          </a:p>
          <a:p>
            <a:r>
              <a:rPr lang="ru-RU" sz="2000" dirty="0">
                <a:solidFill>
                  <a:schemeClr val="bg1"/>
                </a:solidFill>
              </a:rPr>
              <a:t>		    28 - 30.10.2022 - Ротари Подкаст Хакатон София </a:t>
            </a:r>
            <a:endParaRPr lang="bg-BG" sz="2000" dirty="0">
              <a:solidFill>
                <a:schemeClr val="bg1"/>
              </a:solidFill>
            </a:endParaRPr>
          </a:p>
          <a:p>
            <a:r>
              <a:rPr lang="bg-BG" sz="2000" dirty="0">
                <a:solidFill>
                  <a:schemeClr val="bg1"/>
                </a:solidFill>
              </a:rPr>
              <a:t>НОЕМВРИ 2022:</a:t>
            </a:r>
            <a:r>
              <a:rPr lang="bg-BG" sz="2000" b="1" i="1" dirty="0"/>
              <a:t> </a:t>
            </a:r>
            <a:r>
              <a:rPr lang="bg-BG" sz="2000" b="1" i="1" dirty="0">
                <a:solidFill>
                  <a:srgbClr val="00B0F0"/>
                </a:solidFill>
              </a:rPr>
              <a:t>НЯМА</a:t>
            </a:r>
            <a:endParaRPr lang="bg-BG" sz="2000" b="1" i="1" dirty="0"/>
          </a:p>
          <a:p>
            <a:r>
              <a:rPr lang="bg-BG" sz="2000" b="1" u="sng" dirty="0">
                <a:solidFill>
                  <a:schemeClr val="bg1"/>
                </a:solidFill>
                <a:effectLst>
                  <a:outerShdw blurRad="38100" dist="38100" dir="2700000" algn="tl">
                    <a:srgbClr val="000000">
                      <a:alpha val="43137"/>
                    </a:srgbClr>
                  </a:outerShdw>
                </a:effectLst>
              </a:rPr>
              <a:t>ДЕКЕМВРИ 2022: </a:t>
            </a:r>
            <a:r>
              <a:rPr lang="bg-BG" sz="2000" dirty="0">
                <a:solidFill>
                  <a:schemeClr val="bg1"/>
                </a:solidFill>
              </a:rPr>
              <a:t>0</a:t>
            </a:r>
            <a:r>
              <a:rPr lang="en-US" sz="2000" dirty="0">
                <a:solidFill>
                  <a:schemeClr val="bg1"/>
                </a:solidFill>
              </a:rPr>
              <a:t>1.12.2022</a:t>
            </a:r>
            <a:r>
              <a:rPr lang="bg-BG" sz="2000" dirty="0">
                <a:solidFill>
                  <a:schemeClr val="bg1"/>
                </a:solidFill>
              </a:rPr>
              <a:t> - Конкурс за финансиране на проект на ИАК  </a:t>
            </a:r>
          </a:p>
          <a:p>
            <a:r>
              <a:rPr lang="bg-BG" sz="2000" dirty="0">
                <a:solidFill>
                  <a:schemeClr val="bg1"/>
                </a:solidFill>
              </a:rPr>
              <a:t>		  03.12.2022 – Ротаракт Семинар за професионално развитие и 					публичен  имидж </a:t>
            </a:r>
          </a:p>
          <a:p>
            <a:r>
              <a:rPr lang="bg-BG" sz="2000" dirty="0">
                <a:solidFill>
                  <a:schemeClr val="bg1"/>
                </a:solidFill>
              </a:rPr>
              <a:t>ЯНУАРИ 2023: </a:t>
            </a:r>
            <a:r>
              <a:rPr lang="bg-BG" sz="2000" b="1" i="1" dirty="0">
                <a:solidFill>
                  <a:srgbClr val="00B0F0"/>
                </a:solidFill>
              </a:rPr>
              <a:t>НЯМА</a:t>
            </a:r>
            <a:endParaRPr lang="bg-BG" sz="2000" dirty="0">
              <a:solidFill>
                <a:schemeClr val="bg1"/>
              </a:solidFill>
            </a:endParaRPr>
          </a:p>
          <a:p>
            <a:r>
              <a:rPr lang="bg-BG" sz="2000" b="1" u="sng" dirty="0">
                <a:solidFill>
                  <a:schemeClr val="bg1"/>
                </a:solidFill>
                <a:effectLst>
                  <a:outerShdw blurRad="38100" dist="38100" dir="2700000" algn="tl">
                    <a:srgbClr val="000000">
                      <a:alpha val="43137"/>
                    </a:srgbClr>
                  </a:outerShdw>
                </a:effectLst>
              </a:rPr>
              <a:t>ФЕВРУАРИ 2023:  </a:t>
            </a:r>
            <a:r>
              <a:rPr lang="ru-RU" sz="2000" dirty="0">
                <a:solidFill>
                  <a:schemeClr val="bg1"/>
                </a:solidFill>
              </a:rPr>
              <a:t>04.02.2023 - Ротаракт Семинар за развитие на членство и 					международна служба</a:t>
            </a:r>
          </a:p>
          <a:p>
            <a:r>
              <a:rPr lang="ru-RU" sz="2000" dirty="0">
                <a:solidFill>
                  <a:schemeClr val="bg1"/>
                </a:solidFill>
              </a:rPr>
              <a:t>		 06.02.2023 - Стартиране на процедурата- Избор на ДИП 23-24 </a:t>
            </a:r>
            <a:endParaRPr lang="bg-BG" sz="2000" dirty="0">
              <a:solidFill>
                <a:schemeClr val="bg1"/>
              </a:solidFill>
            </a:endParaRPr>
          </a:p>
          <a:p>
            <a:r>
              <a:rPr lang="bg-BG" sz="2000" b="1" u="sng" dirty="0">
                <a:solidFill>
                  <a:schemeClr val="bg1"/>
                </a:solidFill>
                <a:effectLst>
                  <a:outerShdw blurRad="38100" dist="38100" dir="2700000" algn="tl">
                    <a:srgbClr val="000000">
                      <a:alpha val="43137"/>
                    </a:srgbClr>
                  </a:outerShdw>
                </a:effectLst>
              </a:rPr>
              <a:t>МАРТ 2023:           </a:t>
            </a:r>
            <a:r>
              <a:rPr lang="ru-RU" sz="2000" dirty="0">
                <a:solidFill>
                  <a:schemeClr val="bg1"/>
                </a:solidFill>
              </a:rPr>
              <a:t>08.03.2023  Избор на  ДИП </a:t>
            </a:r>
          </a:p>
          <a:p>
            <a:r>
              <a:rPr lang="ru-RU" sz="2000" dirty="0">
                <a:solidFill>
                  <a:schemeClr val="bg1"/>
                </a:solidFill>
              </a:rPr>
              <a:t>		  11.03.2023 - ПЕТС на Ротаракт</a:t>
            </a:r>
          </a:p>
          <a:p>
            <a:r>
              <a:rPr lang="ru-RU" sz="2000" dirty="0">
                <a:solidFill>
                  <a:schemeClr val="bg1"/>
                </a:solidFill>
              </a:rPr>
              <a:t>		  18.03.2022 - ПЕТС на Интеракт  Севлиево</a:t>
            </a:r>
          </a:p>
          <a:p>
            <a:r>
              <a:rPr lang="ru-RU" sz="2000" dirty="0">
                <a:solidFill>
                  <a:schemeClr val="bg1"/>
                </a:solidFill>
              </a:rPr>
              <a:t>АПРИЛ 2023: </a:t>
            </a:r>
            <a:r>
              <a:rPr lang="ru-RU" sz="2000" b="1" i="1" dirty="0">
                <a:solidFill>
                  <a:srgbClr val="00B0F0"/>
                </a:solidFill>
              </a:rPr>
              <a:t>НЯМА</a:t>
            </a:r>
          </a:p>
          <a:p>
            <a:r>
              <a:rPr lang="ru-RU" sz="2000" b="1" u="sng" dirty="0">
                <a:solidFill>
                  <a:schemeClr val="bg1"/>
                </a:solidFill>
                <a:effectLst>
                  <a:outerShdw blurRad="38100" dist="38100" dir="2700000" algn="tl">
                    <a:srgbClr val="000000">
                      <a:alpha val="43137"/>
                    </a:srgbClr>
                  </a:outerShdw>
                </a:effectLst>
              </a:rPr>
              <a:t>МАЙ 2023             </a:t>
            </a:r>
            <a:r>
              <a:rPr lang="en-US" sz="2000" dirty="0">
                <a:solidFill>
                  <a:schemeClr val="bg1"/>
                </a:solidFill>
              </a:rPr>
              <a:t>19</a:t>
            </a:r>
            <a:r>
              <a:rPr lang="bg-BG" sz="2000" dirty="0">
                <a:solidFill>
                  <a:schemeClr val="bg1"/>
                </a:solidFill>
              </a:rPr>
              <a:t> </a:t>
            </a:r>
            <a:r>
              <a:rPr lang="en-US" sz="2000" dirty="0">
                <a:solidFill>
                  <a:schemeClr val="bg1"/>
                </a:solidFill>
              </a:rPr>
              <a:t>-</a:t>
            </a:r>
            <a:r>
              <a:rPr lang="bg-BG" sz="2000" dirty="0">
                <a:solidFill>
                  <a:schemeClr val="bg1"/>
                </a:solidFill>
              </a:rPr>
              <a:t> </a:t>
            </a:r>
            <a:r>
              <a:rPr lang="en-US" sz="2000" dirty="0">
                <a:solidFill>
                  <a:schemeClr val="bg1"/>
                </a:solidFill>
              </a:rPr>
              <a:t>21.05. 2022 - RYLA, </a:t>
            </a:r>
            <a:r>
              <a:rPr lang="ru-RU" sz="2000" dirty="0">
                <a:solidFill>
                  <a:schemeClr val="bg1"/>
                </a:solidFill>
              </a:rPr>
              <a:t>Варна </a:t>
            </a:r>
            <a:endParaRPr lang="en-US" sz="2000" dirty="0">
              <a:solidFill>
                <a:schemeClr val="bg1"/>
              </a:solidFill>
            </a:endParaRPr>
          </a:p>
          <a:p>
            <a:r>
              <a:rPr lang="bg-BG" sz="2000" b="1" u="sng" dirty="0">
                <a:solidFill>
                  <a:schemeClr val="bg1"/>
                </a:solidFill>
                <a:effectLst>
                  <a:outerShdw blurRad="38100" dist="38100" dir="2700000" algn="tl">
                    <a:srgbClr val="000000">
                      <a:alpha val="43137"/>
                    </a:srgbClr>
                  </a:outerShdw>
                </a:effectLst>
              </a:rPr>
              <a:t>ЮНИ 2023             </a:t>
            </a:r>
            <a:r>
              <a:rPr lang="ru-RU" sz="2000" dirty="0">
                <a:solidFill>
                  <a:schemeClr val="bg1"/>
                </a:solidFill>
              </a:rPr>
              <a:t>3-12.06.2023 MMO Международен младежки обмен с RYLA-международна  			     Бургас и Стара Загора </a:t>
            </a:r>
            <a:endParaRPr lang="en-US" sz="2000" dirty="0">
              <a:solidFill>
                <a:schemeClr val="bg1"/>
              </a:solidFill>
            </a:endParaRPr>
          </a:p>
          <a:p>
            <a:endParaRPr lang="ru-RU" sz="2000" dirty="0">
              <a:solidFill>
                <a:schemeClr val="bg1"/>
              </a:solidFill>
            </a:endParaRPr>
          </a:p>
          <a:p>
            <a:endParaRPr lang="ru-RU" sz="2000" dirty="0">
              <a:solidFill>
                <a:schemeClr val="bg1"/>
              </a:solidFill>
            </a:endParaRPr>
          </a:p>
          <a:p>
            <a:endParaRPr lang="bg-BG" sz="2000" dirty="0">
              <a:solidFill>
                <a:schemeClr val="bg1"/>
              </a:solidFill>
            </a:endParaRPr>
          </a:p>
        </p:txBody>
      </p:sp>
    </p:spTree>
    <p:extLst>
      <p:ext uri="{BB962C8B-B14F-4D97-AF65-F5344CB8AC3E}">
        <p14:creationId xmlns:p14="http://schemas.microsoft.com/office/powerpoint/2010/main" val="976640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50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767588"/>
            <a:ext cx="9144000" cy="514115"/>
          </a:xfrm>
          <a:noFill/>
        </p:spPr>
        <p:txBody>
          <a:bodyPr/>
          <a:lstStyle/>
          <a:p>
            <a:r>
              <a:rPr lang="bg-BG" dirty="0"/>
              <a:t>ПП Даниела Иванова РК Севлиево</a:t>
            </a:r>
          </a:p>
        </p:txBody>
      </p:sp>
      <p:sp>
        <p:nvSpPr>
          <p:cNvPr id="4" name="Title 1">
            <a:extLst>
              <a:ext uri="{FF2B5EF4-FFF2-40B4-BE49-F238E27FC236}">
                <a16:creationId xmlns:a16="http://schemas.microsoft.com/office/drawing/2014/main" id="{0DA17305-8CB3-A0AB-773B-5D856BFDA751}"/>
              </a:ext>
            </a:extLst>
          </p:cNvPr>
          <p:cNvSpPr>
            <a:spLocks noGrp="1"/>
          </p:cNvSpPr>
          <p:nvPr>
            <p:ph type="ctrTitle"/>
          </p:nvPr>
        </p:nvSpPr>
        <p:spPr>
          <a:xfrm>
            <a:off x="2057400" y="2445183"/>
            <a:ext cx="8077200" cy="1212063"/>
          </a:xfrm>
        </p:spPr>
        <p:txBody>
          <a:bodyPr/>
          <a:lstStyle/>
          <a:p>
            <a:r>
              <a:rPr lang="bg-BG" dirty="0">
                <a:effectLst/>
              </a:rPr>
              <a:t>Жизнен клуб </a:t>
            </a:r>
            <a:br>
              <a:rPr lang="bg-BG" dirty="0">
                <a:effectLst/>
              </a:rPr>
            </a:br>
            <a:r>
              <a:rPr lang="bg-BG" dirty="0">
                <a:effectLst/>
              </a:rPr>
              <a:t>членство и проекти</a:t>
            </a:r>
          </a:p>
        </p:txBody>
      </p:sp>
    </p:spTree>
    <p:extLst>
      <p:ext uri="{BB962C8B-B14F-4D97-AF65-F5344CB8AC3E}">
        <p14:creationId xmlns:p14="http://schemas.microsoft.com/office/powerpoint/2010/main" val="59606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Картина 23">
            <a:extLst>
              <a:ext uri="{FF2B5EF4-FFF2-40B4-BE49-F238E27FC236}">
                <a16:creationId xmlns:a16="http://schemas.microsoft.com/office/drawing/2014/main" id="{D114767E-82BF-4BE4-B4F1-6D9599DC89E1}"/>
              </a:ext>
            </a:extLst>
          </p:cNvPr>
          <p:cNvPicPr>
            <a:picLocks noChangeAspect="1"/>
          </p:cNvPicPr>
          <p:nvPr/>
        </p:nvPicPr>
        <p:blipFill>
          <a:blip r:embed="rId2"/>
          <a:stretch>
            <a:fillRect/>
          </a:stretch>
        </p:blipFill>
        <p:spPr>
          <a:xfrm>
            <a:off x="10520042" y="4371695"/>
            <a:ext cx="1447986" cy="1562114"/>
          </a:xfrm>
          <a:prstGeom prst="rect">
            <a:avLst/>
          </a:prstGeom>
        </p:spPr>
      </p:pic>
      <p:pic>
        <p:nvPicPr>
          <p:cNvPr id="18" name="Картина 17" descr="Може да бъде изображение с 1 човек">
            <a:extLst>
              <a:ext uri="{FF2B5EF4-FFF2-40B4-BE49-F238E27FC236}">
                <a16:creationId xmlns:a16="http://schemas.microsoft.com/office/drawing/2014/main" id="{E6AF520C-A511-94E3-FA40-3B6F1C1A9F8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83000"/>
                    </a14:imgEffect>
                    <a14:imgEffect>
                      <a14:brightnessContrast bright="30000"/>
                    </a14:imgEffect>
                  </a14:imgLayer>
                </a14:imgProps>
              </a:ext>
              <a:ext uri="{28A0092B-C50C-407E-A947-70E740481C1C}">
                <a14:useLocalDpi xmlns:a14="http://schemas.microsoft.com/office/drawing/2010/main" val="0"/>
              </a:ext>
            </a:extLst>
          </a:blip>
          <a:srcRect t="4886" r="14132" b="21709"/>
          <a:stretch/>
        </p:blipFill>
        <p:spPr bwMode="auto">
          <a:xfrm>
            <a:off x="1768187" y="1618306"/>
            <a:ext cx="1535164" cy="1817254"/>
          </a:xfrm>
          <a:prstGeom prst="rect">
            <a:avLst/>
          </a:prstGeom>
          <a:noFill/>
          <a:ln>
            <a:noFill/>
          </a:ln>
          <a:extLst>
            <a:ext uri="{53640926-AAD7-44D8-BBD7-CCE9431645EC}">
              <a14:shadowObscured xmlns:a14="http://schemas.microsoft.com/office/drawing/2010/main"/>
            </a:ext>
          </a:extLst>
        </p:spPr>
      </p:pic>
      <p:pic>
        <p:nvPicPr>
          <p:cNvPr id="7" name="Картина 6">
            <a:extLst>
              <a:ext uri="{FF2B5EF4-FFF2-40B4-BE49-F238E27FC236}">
                <a16:creationId xmlns:a16="http://schemas.microsoft.com/office/drawing/2014/main" id="{045E26E1-469E-2DCE-E957-2D7D5A9CD51B}"/>
              </a:ext>
            </a:extLst>
          </p:cNvPr>
          <p:cNvPicPr>
            <a:picLocks noChangeAspect="1"/>
          </p:cNvPicPr>
          <p:nvPr/>
        </p:nvPicPr>
        <p:blipFill rotWithShape="1">
          <a:blip r:embed="rId5">
            <a:extLst>
              <a:ext uri="{28A0092B-C50C-407E-A947-70E740481C1C}">
                <a14:useLocalDpi xmlns:a14="http://schemas.microsoft.com/office/drawing/2010/main" val="0"/>
              </a:ext>
            </a:extLst>
          </a:blip>
          <a:srcRect l="40178" t="2689" r="16872" b="26612"/>
          <a:stretch/>
        </p:blipFill>
        <p:spPr bwMode="auto">
          <a:xfrm>
            <a:off x="6981432" y="1892599"/>
            <a:ext cx="1796415" cy="1965813"/>
          </a:xfrm>
          <a:prstGeom prst="rect">
            <a:avLst/>
          </a:prstGeom>
          <a:noFill/>
          <a:ln>
            <a:noFill/>
          </a:ln>
          <a:extLst>
            <a:ext uri="{53640926-AAD7-44D8-BBD7-CCE9431645EC}">
              <a14:shadowObscured xmlns:a14="http://schemas.microsoft.com/office/drawing/2010/main"/>
            </a:ext>
          </a:extLst>
        </p:spPr>
      </p:pic>
      <p:pic>
        <p:nvPicPr>
          <p:cNvPr id="6" name="Картина 5" descr="Няма налично описание на снимката.">
            <a:extLst>
              <a:ext uri="{FF2B5EF4-FFF2-40B4-BE49-F238E27FC236}">
                <a16:creationId xmlns:a16="http://schemas.microsoft.com/office/drawing/2014/main" id="{39DD4E37-8975-2650-7CE3-30F0B738A46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rcRect l="12852" t="2169" r="19838" b="24860"/>
          <a:stretch/>
        </p:blipFill>
        <p:spPr bwMode="auto">
          <a:xfrm>
            <a:off x="3273807" y="1797458"/>
            <a:ext cx="1666420" cy="1822418"/>
          </a:xfrm>
          <a:prstGeom prst="rect">
            <a:avLst/>
          </a:prstGeom>
          <a:noFill/>
          <a:ln>
            <a:noFill/>
          </a:ln>
          <a:extLst>
            <a:ext uri="{53640926-AAD7-44D8-BBD7-CCE9431645EC}">
              <a14:shadowObscured xmlns:a14="http://schemas.microsoft.com/office/drawing/2010/main"/>
            </a:ext>
          </a:extLst>
        </p:spPr>
      </p:pic>
      <p:sp>
        <p:nvSpPr>
          <p:cNvPr id="2" name="Текстов контейнер 1">
            <a:extLst>
              <a:ext uri="{FF2B5EF4-FFF2-40B4-BE49-F238E27FC236}">
                <a16:creationId xmlns:a16="http://schemas.microsoft.com/office/drawing/2014/main" id="{7CF89DFC-22A8-7D76-4568-ACC3A8342B55}"/>
              </a:ext>
            </a:extLst>
          </p:cNvPr>
          <p:cNvSpPr>
            <a:spLocks noGrp="1"/>
          </p:cNvSpPr>
          <p:nvPr>
            <p:ph type="body" sz="quarter" idx="10"/>
          </p:nvPr>
        </p:nvSpPr>
        <p:spPr>
          <a:xfrm>
            <a:off x="652463" y="622300"/>
            <a:ext cx="10972800" cy="495392"/>
          </a:xfrm>
          <a:solidFill>
            <a:schemeClr val="accent2">
              <a:lumMod val="75000"/>
            </a:schemeClr>
          </a:solidFill>
        </p:spPr>
        <p:txBody>
          <a:bodyPr/>
          <a:lstStyle/>
          <a:p>
            <a:r>
              <a:rPr lang="bg-BG" b="1" dirty="0">
                <a:solidFill>
                  <a:schemeClr val="bg1"/>
                </a:solidFill>
                <a:latin typeface="Georgia" panose="02040502050405020303" pitchFamily="18" charset="0"/>
              </a:rPr>
              <a:t>Най-важното в Ротари  - ротарианците</a:t>
            </a:r>
            <a:r>
              <a:rPr lang="en-US" b="1" dirty="0">
                <a:solidFill>
                  <a:schemeClr val="bg1"/>
                </a:solidFill>
                <a:latin typeface="Georgia" panose="02040502050405020303" pitchFamily="18" charset="0"/>
              </a:rPr>
              <a:t> </a:t>
            </a:r>
            <a:r>
              <a:rPr lang="en-US" b="1" dirty="0">
                <a:solidFill>
                  <a:schemeClr val="bg1"/>
                </a:solidFill>
              </a:rPr>
              <a:t>!</a:t>
            </a:r>
            <a:endParaRPr lang="bg-BG" b="1" dirty="0">
              <a:solidFill>
                <a:schemeClr val="bg1"/>
              </a:solidFill>
            </a:endParaRPr>
          </a:p>
        </p:txBody>
      </p:sp>
      <p:pic>
        <p:nvPicPr>
          <p:cNvPr id="5" name="Картина 4" descr="Може да бъде изображение с 8 души, изправени хора и воден басейн">
            <a:extLst>
              <a:ext uri="{FF2B5EF4-FFF2-40B4-BE49-F238E27FC236}">
                <a16:creationId xmlns:a16="http://schemas.microsoft.com/office/drawing/2014/main" id="{AD5AC351-1B7F-03C4-CF21-BFA91314209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170000"/>
                    </a14:imgEffect>
                    <a14:imgEffect>
                      <a14:brightnessContrast bright="25000"/>
                    </a14:imgEffect>
                  </a14:imgLayer>
                </a14:imgProps>
              </a:ext>
              <a:ext uri="{28A0092B-C50C-407E-A947-70E740481C1C}">
                <a14:useLocalDpi xmlns:a14="http://schemas.microsoft.com/office/drawing/2010/main" val="0"/>
              </a:ext>
            </a:extLst>
          </a:blip>
          <a:srcRect l="43219" t="54786" r="30833" b="17885"/>
          <a:stretch/>
        </p:blipFill>
        <p:spPr bwMode="auto">
          <a:xfrm>
            <a:off x="4253555" y="2752102"/>
            <a:ext cx="1539636" cy="1621577"/>
          </a:xfrm>
          <a:prstGeom prst="rect">
            <a:avLst/>
          </a:prstGeom>
          <a:noFill/>
          <a:ln>
            <a:noFill/>
          </a:ln>
          <a:extLst>
            <a:ext uri="{53640926-AAD7-44D8-BBD7-CCE9431645EC}">
              <a14:shadowObscured xmlns:a14="http://schemas.microsoft.com/office/drawing/2010/main"/>
            </a:ext>
          </a:extLst>
        </p:spPr>
      </p:pic>
      <p:pic>
        <p:nvPicPr>
          <p:cNvPr id="8" name="Картина 7" descr="Може да бъде изображение с 1 човек">
            <a:extLst>
              <a:ext uri="{FF2B5EF4-FFF2-40B4-BE49-F238E27FC236}">
                <a16:creationId xmlns:a16="http://schemas.microsoft.com/office/drawing/2014/main" id="{FF2C5AB5-7922-C20D-B121-BCD7F4FD47D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2000"/>
                    </a14:imgEffect>
                  </a14:imgLayer>
                </a14:imgProps>
              </a:ext>
              <a:ext uri="{28A0092B-C50C-407E-A947-70E740481C1C}">
                <a14:useLocalDpi xmlns:a14="http://schemas.microsoft.com/office/drawing/2010/main" val="0"/>
              </a:ext>
            </a:extLst>
          </a:blip>
          <a:srcRect l="32393" t="8324" r="16751" b="43745"/>
          <a:stretch/>
        </p:blipFill>
        <p:spPr bwMode="auto">
          <a:xfrm>
            <a:off x="5733571" y="1117692"/>
            <a:ext cx="1796415" cy="1693545"/>
          </a:xfrm>
          <a:prstGeom prst="rect">
            <a:avLst/>
          </a:prstGeom>
          <a:noFill/>
          <a:ln>
            <a:noFill/>
          </a:ln>
          <a:extLst>
            <a:ext uri="{53640926-AAD7-44D8-BBD7-CCE9431645EC}">
              <a14:shadowObscured xmlns:a14="http://schemas.microsoft.com/office/drawing/2010/main"/>
            </a:ext>
          </a:extLst>
        </p:spPr>
      </p:pic>
      <p:pic>
        <p:nvPicPr>
          <p:cNvPr id="4" name="Картина 3" descr="Няма налично описание на снимката.">
            <a:extLst>
              <a:ext uri="{FF2B5EF4-FFF2-40B4-BE49-F238E27FC236}">
                <a16:creationId xmlns:a16="http://schemas.microsoft.com/office/drawing/2014/main" id="{0E316B2D-01DC-1E91-1FCC-15620951BE2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2000"/>
                    </a14:imgEffect>
                  </a14:imgLayer>
                </a14:imgProps>
              </a:ext>
              <a:ext uri="{28A0092B-C50C-407E-A947-70E740481C1C}">
                <a14:useLocalDpi xmlns:a14="http://schemas.microsoft.com/office/drawing/2010/main" val="0"/>
              </a:ext>
            </a:extLst>
          </a:blip>
          <a:srcRect l="4202" t="4831" r="15959" b="8414"/>
          <a:stretch/>
        </p:blipFill>
        <p:spPr bwMode="auto">
          <a:xfrm>
            <a:off x="5615560" y="2761803"/>
            <a:ext cx="1240093" cy="1347515"/>
          </a:xfrm>
          <a:prstGeom prst="rect">
            <a:avLst/>
          </a:prstGeom>
          <a:noFill/>
          <a:ln>
            <a:noFill/>
          </a:ln>
          <a:extLst>
            <a:ext uri="{53640926-AAD7-44D8-BBD7-CCE9431645EC}">
              <a14:shadowObscured xmlns:a14="http://schemas.microsoft.com/office/drawing/2010/main"/>
            </a:ext>
          </a:extLst>
        </p:spPr>
      </p:pic>
      <p:pic>
        <p:nvPicPr>
          <p:cNvPr id="3" name="Картина 2" descr="Няма налично описание на снимката.">
            <a:extLst>
              <a:ext uri="{FF2B5EF4-FFF2-40B4-BE49-F238E27FC236}">
                <a16:creationId xmlns:a16="http://schemas.microsoft.com/office/drawing/2014/main" id="{C2A49AD0-555E-4E5C-95E2-17E60A2AF97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06154" y="1495007"/>
            <a:ext cx="1167273" cy="1582743"/>
          </a:xfrm>
          <a:prstGeom prst="rect">
            <a:avLst/>
          </a:prstGeom>
          <a:noFill/>
          <a:ln>
            <a:noFill/>
          </a:ln>
        </p:spPr>
      </p:pic>
      <p:pic>
        <p:nvPicPr>
          <p:cNvPr id="11" name="Картина 10" descr="Може да бъде изображение с 5 души">
            <a:extLst>
              <a:ext uri="{FF2B5EF4-FFF2-40B4-BE49-F238E27FC236}">
                <a16:creationId xmlns:a16="http://schemas.microsoft.com/office/drawing/2014/main" id="{C5C9961D-42F9-16AE-CCB5-9799F03E9CAE}"/>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8000"/>
                    </a14:imgEffect>
                  </a14:imgLayer>
                </a14:imgProps>
              </a:ext>
              <a:ext uri="{28A0092B-C50C-407E-A947-70E740481C1C}">
                <a14:useLocalDpi xmlns:a14="http://schemas.microsoft.com/office/drawing/2010/main" val="0"/>
              </a:ext>
            </a:extLst>
          </a:blip>
          <a:srcRect t="-373" r="71284" b="55195"/>
          <a:stretch/>
        </p:blipFill>
        <p:spPr bwMode="auto">
          <a:xfrm>
            <a:off x="4662964" y="4276997"/>
            <a:ext cx="1653540" cy="1924050"/>
          </a:xfrm>
          <a:prstGeom prst="rect">
            <a:avLst/>
          </a:prstGeom>
          <a:noFill/>
          <a:ln>
            <a:noFill/>
          </a:ln>
          <a:extLst>
            <a:ext uri="{53640926-AAD7-44D8-BBD7-CCE9431645EC}">
              <a14:shadowObscured xmlns:a14="http://schemas.microsoft.com/office/drawing/2010/main"/>
            </a:ext>
          </a:extLst>
        </p:spPr>
      </p:pic>
      <p:pic>
        <p:nvPicPr>
          <p:cNvPr id="12" name="Картина 11" descr="Може да бъде изображение с 3 души">
            <a:extLst>
              <a:ext uri="{FF2B5EF4-FFF2-40B4-BE49-F238E27FC236}">
                <a16:creationId xmlns:a16="http://schemas.microsoft.com/office/drawing/2014/main" id="{EC50E4B1-7DB4-C6B3-E828-9FE1093532C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499" t="7443" r="44776" b="46364"/>
          <a:stretch/>
        </p:blipFill>
        <p:spPr bwMode="auto">
          <a:xfrm>
            <a:off x="6356226" y="3812406"/>
            <a:ext cx="1395296" cy="1583958"/>
          </a:xfrm>
          <a:prstGeom prst="rect">
            <a:avLst/>
          </a:prstGeom>
          <a:noFill/>
          <a:ln>
            <a:noFill/>
          </a:ln>
          <a:extLst>
            <a:ext uri="{53640926-AAD7-44D8-BBD7-CCE9431645EC}">
              <a14:shadowObscured xmlns:a14="http://schemas.microsoft.com/office/drawing/2010/main"/>
            </a:ext>
          </a:extLst>
        </p:spPr>
      </p:pic>
      <p:pic>
        <p:nvPicPr>
          <p:cNvPr id="14" name="Картина 13" descr="Може да бъде изображение с 1 човек, изправен и текст, който гласи 'ROTARY INTERNATIONAL DISTRICT 2482 ROTAR R CLU BULC'">
            <a:extLst>
              <a:ext uri="{FF2B5EF4-FFF2-40B4-BE49-F238E27FC236}">
                <a16:creationId xmlns:a16="http://schemas.microsoft.com/office/drawing/2014/main" id="{F99A4A97-5189-C55E-D180-FE688133C37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6000"/>
                    </a14:imgEffect>
                  </a14:imgLayer>
                </a14:imgProps>
              </a:ext>
              <a:ext uri="{28A0092B-C50C-407E-A947-70E740481C1C}">
                <a14:useLocalDpi xmlns:a14="http://schemas.microsoft.com/office/drawing/2010/main" val="0"/>
              </a:ext>
            </a:extLst>
          </a:blip>
          <a:srcRect l="50804" t="21906" r="4420" b="43201"/>
          <a:stretch/>
        </p:blipFill>
        <p:spPr bwMode="auto">
          <a:xfrm>
            <a:off x="3249793" y="4202283"/>
            <a:ext cx="1299210" cy="1349375"/>
          </a:xfrm>
          <a:prstGeom prst="rect">
            <a:avLst/>
          </a:prstGeom>
          <a:noFill/>
          <a:ln>
            <a:noFill/>
          </a:ln>
          <a:extLst>
            <a:ext uri="{53640926-AAD7-44D8-BBD7-CCE9431645EC}">
              <a14:shadowObscured xmlns:a14="http://schemas.microsoft.com/office/drawing/2010/main"/>
            </a:ext>
          </a:extLst>
        </p:spPr>
      </p:pic>
      <p:pic>
        <p:nvPicPr>
          <p:cNvPr id="16" name="Картина 15" descr="Може да бъде изображение с 1 човек">
            <a:extLst>
              <a:ext uri="{FF2B5EF4-FFF2-40B4-BE49-F238E27FC236}">
                <a16:creationId xmlns:a16="http://schemas.microsoft.com/office/drawing/2014/main" id="{E77CD917-9CDA-C622-EFFF-F0538422E28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9000"/>
                    </a14:imgEffect>
                  </a14:imgLayer>
                </a14:imgProps>
              </a:ext>
              <a:ext uri="{28A0092B-C50C-407E-A947-70E740481C1C}">
                <a14:useLocalDpi xmlns:a14="http://schemas.microsoft.com/office/drawing/2010/main" val="0"/>
              </a:ext>
            </a:extLst>
          </a:blip>
          <a:srcRect l="20155" t="19822" r="23238" b="18889"/>
          <a:stretch/>
        </p:blipFill>
        <p:spPr bwMode="auto">
          <a:xfrm>
            <a:off x="8305629" y="1258989"/>
            <a:ext cx="1363980" cy="1468755"/>
          </a:xfrm>
          <a:prstGeom prst="rect">
            <a:avLst/>
          </a:prstGeom>
          <a:noFill/>
          <a:ln>
            <a:noFill/>
          </a:ln>
          <a:extLst>
            <a:ext uri="{53640926-AAD7-44D8-BBD7-CCE9431645EC}">
              <a14:shadowObscured xmlns:a14="http://schemas.microsoft.com/office/drawing/2010/main"/>
            </a:ext>
          </a:extLst>
        </p:spPr>
      </p:pic>
      <p:pic>
        <p:nvPicPr>
          <p:cNvPr id="21" name="Картина 20" descr="Може да бъде изображение с 1 човек">
            <a:extLst>
              <a:ext uri="{FF2B5EF4-FFF2-40B4-BE49-F238E27FC236}">
                <a16:creationId xmlns:a16="http://schemas.microsoft.com/office/drawing/2014/main" id="{B4837368-7DF0-C6F4-318E-49EC27572AFD}"/>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22000"/>
                    </a14:imgEffect>
                  </a14:imgLayer>
                </a14:imgProps>
              </a:ext>
              <a:ext uri="{28A0092B-C50C-407E-A947-70E740481C1C}">
                <a14:useLocalDpi xmlns:a14="http://schemas.microsoft.com/office/drawing/2010/main" val="0"/>
              </a:ext>
            </a:extLst>
          </a:blip>
          <a:srcRect/>
          <a:stretch>
            <a:fillRect/>
          </a:stretch>
        </p:blipFill>
        <p:spPr bwMode="auto">
          <a:xfrm>
            <a:off x="2211457" y="4799330"/>
            <a:ext cx="1428750" cy="1436370"/>
          </a:xfrm>
          <a:prstGeom prst="rect">
            <a:avLst/>
          </a:prstGeom>
          <a:noFill/>
          <a:ln>
            <a:noFill/>
          </a:ln>
        </p:spPr>
      </p:pic>
      <p:pic>
        <p:nvPicPr>
          <p:cNvPr id="9" name="Картина 8" descr="Може да бъде изображение с 1 човек и текст, който гласи 'IMAGINE ROTARY'">
            <a:extLst>
              <a:ext uri="{FF2B5EF4-FFF2-40B4-BE49-F238E27FC236}">
                <a16:creationId xmlns:a16="http://schemas.microsoft.com/office/drawing/2014/main" id="{591D4830-B1B2-E441-9E23-92014EB4EE15}"/>
              </a:ext>
            </a:extLst>
          </p:cNvPr>
          <p:cNvPicPr>
            <a:picLocks noChangeAspect="1"/>
          </p:cNvPicPr>
          <p:nvPr/>
        </p:nvPicPr>
        <p:blipFill rotWithShape="1">
          <a:blip r:embed="rId24">
            <a:extLst>
              <a:ext uri="{28A0092B-C50C-407E-A947-70E740481C1C}">
                <a14:useLocalDpi xmlns:a14="http://schemas.microsoft.com/office/drawing/2010/main" val="0"/>
              </a:ext>
            </a:extLst>
          </a:blip>
          <a:srcRect l="7758" t="7127" r="12366" b="16347"/>
          <a:stretch/>
        </p:blipFill>
        <p:spPr bwMode="auto">
          <a:xfrm>
            <a:off x="8550757" y="2505901"/>
            <a:ext cx="1635152" cy="1566573"/>
          </a:xfrm>
          <a:prstGeom prst="rect">
            <a:avLst/>
          </a:prstGeom>
          <a:noFill/>
          <a:ln>
            <a:noFill/>
          </a:ln>
          <a:extLst>
            <a:ext uri="{53640926-AAD7-44D8-BBD7-CCE9431645EC}">
              <a14:shadowObscured xmlns:a14="http://schemas.microsoft.com/office/drawing/2010/main"/>
            </a:ext>
          </a:extLst>
        </p:spPr>
      </p:pic>
      <p:pic>
        <p:nvPicPr>
          <p:cNvPr id="13" name="Картина 12" descr="Няма налично описание на снимката.">
            <a:extLst>
              <a:ext uri="{FF2B5EF4-FFF2-40B4-BE49-F238E27FC236}">
                <a16:creationId xmlns:a16="http://schemas.microsoft.com/office/drawing/2014/main" id="{3E50085F-713A-DA0F-B403-E18A53D0B89D}"/>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rightnessContrast bright="7000"/>
                    </a14:imgEffect>
                  </a14:imgLayer>
                </a14:imgProps>
              </a:ext>
              <a:ext uri="{28A0092B-C50C-407E-A947-70E740481C1C}">
                <a14:useLocalDpi xmlns:a14="http://schemas.microsoft.com/office/drawing/2010/main" val="0"/>
              </a:ext>
            </a:extLst>
          </a:blip>
          <a:srcRect l="9806" t="22443" r="42701" b="15371"/>
          <a:stretch/>
        </p:blipFill>
        <p:spPr bwMode="auto">
          <a:xfrm>
            <a:off x="9669609" y="1084131"/>
            <a:ext cx="1389380" cy="1363980"/>
          </a:xfrm>
          <a:prstGeom prst="rect">
            <a:avLst/>
          </a:prstGeom>
          <a:noFill/>
          <a:ln>
            <a:noFill/>
          </a:ln>
          <a:extLst>
            <a:ext uri="{53640926-AAD7-44D8-BBD7-CCE9431645EC}">
              <a14:shadowObscured xmlns:a14="http://schemas.microsoft.com/office/drawing/2010/main"/>
            </a:ext>
          </a:extLst>
        </p:spPr>
      </p:pic>
      <p:pic>
        <p:nvPicPr>
          <p:cNvPr id="19" name="Картина 18" descr="Няма налично описание на снимката.">
            <a:extLst>
              <a:ext uri="{FF2B5EF4-FFF2-40B4-BE49-F238E27FC236}">
                <a16:creationId xmlns:a16="http://schemas.microsoft.com/office/drawing/2014/main" id="{C714E38C-AE55-F66F-5D73-DE201FB3D2A4}"/>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0141827" y="2326239"/>
            <a:ext cx="1591056" cy="1933575"/>
          </a:xfrm>
          <a:prstGeom prst="rect">
            <a:avLst/>
          </a:prstGeom>
          <a:noFill/>
          <a:ln>
            <a:noFill/>
          </a:ln>
        </p:spPr>
      </p:pic>
      <p:pic>
        <p:nvPicPr>
          <p:cNvPr id="17" name="Картина 16" descr="Може да бъде изображение с 1 човек и очила">
            <a:extLst>
              <a:ext uri="{FF2B5EF4-FFF2-40B4-BE49-F238E27FC236}">
                <a16:creationId xmlns:a16="http://schemas.microsoft.com/office/drawing/2014/main" id="{8710F351-8F92-1A76-B95E-F51B2F16285F}"/>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26328" t="1137" r="31545" b="47223"/>
          <a:stretch/>
        </p:blipFill>
        <p:spPr bwMode="auto">
          <a:xfrm>
            <a:off x="7773628" y="3817762"/>
            <a:ext cx="1463795" cy="1794346"/>
          </a:xfrm>
          <a:prstGeom prst="rect">
            <a:avLst/>
          </a:prstGeom>
          <a:noFill/>
          <a:ln>
            <a:noFill/>
          </a:ln>
          <a:extLst>
            <a:ext uri="{53640926-AAD7-44D8-BBD7-CCE9431645EC}">
              <a14:shadowObscured xmlns:a14="http://schemas.microsoft.com/office/drawing/2010/main"/>
            </a:ext>
          </a:extLst>
        </p:spPr>
      </p:pic>
      <p:pic>
        <p:nvPicPr>
          <p:cNvPr id="15" name="Картина 14" descr="Няма налично описание на снимката.">
            <a:extLst>
              <a:ext uri="{FF2B5EF4-FFF2-40B4-BE49-F238E27FC236}">
                <a16:creationId xmlns:a16="http://schemas.microsoft.com/office/drawing/2014/main" id="{3E12F25F-E45D-D9B9-879B-FE8FCD519279}"/>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52879" t="6443" r="21704" b="54463"/>
          <a:stretch/>
        </p:blipFill>
        <p:spPr bwMode="auto">
          <a:xfrm>
            <a:off x="9232142" y="4204567"/>
            <a:ext cx="1462405" cy="1590040"/>
          </a:xfrm>
          <a:prstGeom prst="rect">
            <a:avLst/>
          </a:prstGeom>
          <a:noFill/>
          <a:ln>
            <a:noFill/>
          </a:ln>
          <a:extLst>
            <a:ext uri="{53640926-AAD7-44D8-BBD7-CCE9431645EC}">
              <a14:shadowObscured xmlns:a14="http://schemas.microsoft.com/office/drawing/2010/main"/>
            </a:ext>
          </a:extLst>
        </p:spPr>
      </p:pic>
      <p:pic>
        <p:nvPicPr>
          <p:cNvPr id="20" name="Картина 19" descr="Няма налично описание на снимката.">
            <a:extLst>
              <a:ext uri="{FF2B5EF4-FFF2-40B4-BE49-F238E27FC236}">
                <a16:creationId xmlns:a16="http://schemas.microsoft.com/office/drawing/2014/main" id="{2B8D5F7B-8506-1FF7-4BEE-4391FC451314}"/>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40591" t="40120" r="33449" b="19380"/>
          <a:stretch/>
        </p:blipFill>
        <p:spPr bwMode="auto">
          <a:xfrm>
            <a:off x="909628" y="3668925"/>
            <a:ext cx="1620502" cy="1896100"/>
          </a:xfrm>
          <a:prstGeom prst="rect">
            <a:avLst/>
          </a:prstGeom>
          <a:noFill/>
          <a:ln>
            <a:noFill/>
          </a:ln>
          <a:extLst>
            <a:ext uri="{53640926-AAD7-44D8-BBD7-CCE9431645EC}">
              <a14:shadowObscured xmlns:a14="http://schemas.microsoft.com/office/drawing/2010/main"/>
            </a:ext>
          </a:extLst>
        </p:spPr>
      </p:pic>
      <p:pic>
        <p:nvPicPr>
          <p:cNvPr id="10" name="Картина 9" descr="Няма налично описание на снимката.">
            <a:extLst>
              <a:ext uri="{FF2B5EF4-FFF2-40B4-BE49-F238E27FC236}">
                <a16:creationId xmlns:a16="http://schemas.microsoft.com/office/drawing/2014/main" id="{65435E5D-BA3B-647A-728E-04878FFA0E35}"/>
              </a:ext>
            </a:extLst>
          </p:cNvPr>
          <p:cNvPicPr>
            <a:picLocks noChangeAspect="1"/>
          </p:cNvPicPr>
          <p:nvPr/>
        </p:nvPicPr>
        <p:blipFill rotWithShape="1">
          <a:blip r:embed="rId32">
            <a:extLst>
              <a:ext uri="{28A0092B-C50C-407E-A947-70E740481C1C}">
                <a14:useLocalDpi xmlns:a14="http://schemas.microsoft.com/office/drawing/2010/main" val="0"/>
              </a:ext>
            </a:extLst>
          </a:blip>
          <a:srcRect l="42657" t="32909" r="38010" b="34387"/>
          <a:stretch/>
        </p:blipFill>
        <p:spPr bwMode="auto">
          <a:xfrm>
            <a:off x="2262082" y="3223394"/>
            <a:ext cx="1314072" cy="1483265"/>
          </a:xfrm>
          <a:prstGeom prst="rect">
            <a:avLst/>
          </a:prstGeom>
          <a:noFill/>
          <a:ln>
            <a:noFill/>
          </a:ln>
          <a:extLst>
            <a:ext uri="{53640926-AAD7-44D8-BBD7-CCE9431645EC}">
              <a14:shadowObscured xmlns:a14="http://schemas.microsoft.com/office/drawing/2010/main"/>
            </a:ext>
          </a:extLst>
        </p:spPr>
      </p:pic>
      <p:pic>
        <p:nvPicPr>
          <p:cNvPr id="22" name="Картина 21">
            <a:extLst>
              <a:ext uri="{FF2B5EF4-FFF2-40B4-BE49-F238E27FC236}">
                <a16:creationId xmlns:a16="http://schemas.microsoft.com/office/drawing/2014/main" id="{E50D71F1-83F0-4BC2-9232-ED07C7A9A568}"/>
              </a:ext>
            </a:extLst>
          </p:cNvPr>
          <p:cNvPicPr>
            <a:picLocks noChangeAspect="1"/>
          </p:cNvPicPr>
          <p:nvPr/>
        </p:nvPicPr>
        <p:blipFill>
          <a:blip r:embed="rId33"/>
          <a:stretch>
            <a:fillRect/>
          </a:stretch>
        </p:blipFill>
        <p:spPr>
          <a:xfrm>
            <a:off x="530012" y="1969384"/>
            <a:ext cx="1339215" cy="1650492"/>
          </a:xfrm>
          <a:prstGeom prst="rect">
            <a:avLst/>
          </a:prstGeom>
        </p:spPr>
      </p:pic>
      <p:pic>
        <p:nvPicPr>
          <p:cNvPr id="23" name="Картина 22">
            <a:extLst>
              <a:ext uri="{FF2B5EF4-FFF2-40B4-BE49-F238E27FC236}">
                <a16:creationId xmlns:a16="http://schemas.microsoft.com/office/drawing/2014/main" id="{FF75B76A-C24D-41F4-801B-9E4B26818430}"/>
              </a:ext>
            </a:extLst>
          </p:cNvPr>
          <p:cNvPicPr>
            <a:picLocks noChangeAspect="1"/>
          </p:cNvPicPr>
          <p:nvPr/>
        </p:nvPicPr>
        <p:blipFill>
          <a:blip r:embed="rId34"/>
          <a:stretch>
            <a:fillRect/>
          </a:stretch>
        </p:blipFill>
        <p:spPr>
          <a:xfrm>
            <a:off x="126857" y="4471568"/>
            <a:ext cx="1230821" cy="1776889"/>
          </a:xfrm>
          <a:prstGeom prst="rect">
            <a:avLst/>
          </a:prstGeom>
        </p:spPr>
      </p:pic>
    </p:spTree>
    <p:extLst>
      <p:ext uri="{BB962C8B-B14F-4D97-AF65-F5344CB8AC3E}">
        <p14:creationId xmlns:p14="http://schemas.microsoft.com/office/powerpoint/2010/main" val="3246187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лавие 1">
            <a:extLst>
              <a:ext uri="{FF2B5EF4-FFF2-40B4-BE49-F238E27FC236}">
                <a16:creationId xmlns:a16="http://schemas.microsoft.com/office/drawing/2014/main" id="{C851EE82-77CE-4A38-0894-9E514EDAE477}"/>
              </a:ext>
            </a:extLst>
          </p:cNvPr>
          <p:cNvSpPr>
            <a:spLocks noGrp="1"/>
          </p:cNvSpPr>
          <p:nvPr>
            <p:ph type="subTitle" idx="1"/>
          </p:nvPr>
        </p:nvSpPr>
        <p:spPr>
          <a:xfrm>
            <a:off x="8531888" y="3429000"/>
            <a:ext cx="3240000" cy="1771126"/>
          </a:xfrm>
          <a:solidFill>
            <a:schemeClr val="accent3">
              <a:lumMod val="20000"/>
              <a:lumOff val="80000"/>
            </a:schemeClr>
          </a:solidFill>
        </p:spPr>
        <p:txBody>
          <a:bodyPr/>
          <a:lstStyle/>
          <a:p>
            <a:r>
              <a:rPr lang="bg-BG" sz="2000" b="1" u="sng" dirty="0">
                <a:solidFill>
                  <a:srgbClr val="7030A0"/>
                </a:solidFill>
                <a:latin typeface="Georgia" panose="02040502050405020303" pitchFamily="18" charset="0"/>
              </a:rPr>
              <a:t>Разпознаваемост и добър публичен имидж</a:t>
            </a:r>
            <a:r>
              <a:rPr lang="bg-BG" sz="1600" dirty="0">
                <a:solidFill>
                  <a:srgbClr val="002060"/>
                </a:solidFill>
                <a:latin typeface="Georgia" panose="02040502050405020303" pitchFamily="18" charset="0"/>
              </a:rPr>
              <a:t>: </a:t>
            </a:r>
            <a:r>
              <a:rPr lang="bg-BG" sz="1600" b="1" dirty="0">
                <a:solidFill>
                  <a:srgbClr val="002060"/>
                </a:solidFill>
                <a:latin typeface="Georgia" panose="02040502050405020303" pitchFamily="18" charset="0"/>
              </a:rPr>
              <a:t>Привличаме нови членове и партньори</a:t>
            </a:r>
          </a:p>
        </p:txBody>
      </p:sp>
      <p:sp>
        <p:nvSpPr>
          <p:cNvPr id="3" name="Текстов контейнер 2">
            <a:extLst>
              <a:ext uri="{FF2B5EF4-FFF2-40B4-BE49-F238E27FC236}">
                <a16:creationId xmlns:a16="http://schemas.microsoft.com/office/drawing/2014/main" id="{C3B3759F-139F-30A5-B4B1-63F4FC7D5A03}"/>
              </a:ext>
            </a:extLst>
          </p:cNvPr>
          <p:cNvSpPr>
            <a:spLocks noGrp="1"/>
          </p:cNvSpPr>
          <p:nvPr>
            <p:ph type="body" sz="quarter" idx="25"/>
          </p:nvPr>
        </p:nvSpPr>
        <p:spPr>
          <a:xfrm>
            <a:off x="4607585" y="3428999"/>
            <a:ext cx="3240000" cy="2210926"/>
          </a:xfrm>
          <a:solidFill>
            <a:schemeClr val="accent3">
              <a:lumMod val="20000"/>
              <a:lumOff val="80000"/>
            </a:schemeClr>
          </a:solidFill>
        </p:spPr>
        <p:txBody>
          <a:bodyPr/>
          <a:lstStyle/>
          <a:p>
            <a:r>
              <a:rPr lang="bg-BG" sz="2000" b="1" u="sng" dirty="0">
                <a:solidFill>
                  <a:srgbClr val="7030A0"/>
                </a:solidFill>
                <a:latin typeface="Georgia" panose="02040502050405020303" pitchFamily="18" charset="0"/>
              </a:rPr>
              <a:t>Проекти</a:t>
            </a:r>
            <a:r>
              <a:rPr lang="bg-BG" sz="1600" dirty="0">
                <a:solidFill>
                  <a:srgbClr val="002060"/>
                </a:solidFill>
                <a:latin typeface="Georgia" panose="02040502050405020303" pitchFamily="18" charset="0"/>
              </a:rPr>
              <a:t>: </a:t>
            </a:r>
            <a:r>
              <a:rPr lang="bg-BG" sz="1600" b="1" dirty="0">
                <a:solidFill>
                  <a:srgbClr val="002060"/>
                </a:solidFill>
                <a:latin typeface="Georgia" panose="02040502050405020303" pitchFamily="18" charset="0"/>
              </a:rPr>
              <a:t>Ние сме активни личности, </a:t>
            </a:r>
            <a:r>
              <a:rPr lang="bg-BG" sz="1600" dirty="0">
                <a:solidFill>
                  <a:srgbClr val="002060"/>
                </a:solidFill>
                <a:latin typeface="Georgia" panose="02040502050405020303" pitchFamily="18" charset="0"/>
              </a:rPr>
              <a:t>знаем нуждите на общността и предлагаме решения на проблеми</a:t>
            </a:r>
          </a:p>
        </p:txBody>
      </p:sp>
      <p:sp>
        <p:nvSpPr>
          <p:cNvPr id="4" name="Текстов контейнер 3">
            <a:extLst>
              <a:ext uri="{FF2B5EF4-FFF2-40B4-BE49-F238E27FC236}">
                <a16:creationId xmlns:a16="http://schemas.microsoft.com/office/drawing/2014/main" id="{B06D9824-AC4A-EF7C-2277-101D443CB085}"/>
              </a:ext>
            </a:extLst>
          </p:cNvPr>
          <p:cNvSpPr>
            <a:spLocks noGrp="1"/>
          </p:cNvSpPr>
          <p:nvPr>
            <p:ph type="body" sz="quarter" idx="26"/>
          </p:nvPr>
        </p:nvSpPr>
        <p:spPr>
          <a:xfrm>
            <a:off x="828112" y="3428999"/>
            <a:ext cx="3240000" cy="1776577"/>
          </a:xfrm>
          <a:solidFill>
            <a:schemeClr val="accent3">
              <a:lumMod val="20000"/>
              <a:lumOff val="80000"/>
            </a:schemeClr>
          </a:solidFill>
        </p:spPr>
        <p:txBody>
          <a:bodyPr/>
          <a:lstStyle/>
          <a:p>
            <a:r>
              <a:rPr lang="bg-BG" sz="2000" b="1" u="sng" dirty="0">
                <a:solidFill>
                  <a:srgbClr val="7030A0"/>
                </a:solidFill>
                <a:latin typeface="Georgia" panose="02040502050405020303" pitchFamily="18" charset="0"/>
              </a:rPr>
              <a:t>Членство</a:t>
            </a:r>
            <a:r>
              <a:rPr lang="bg-BG" sz="1600" b="1" u="sng" dirty="0">
                <a:solidFill>
                  <a:srgbClr val="002060"/>
                </a:solidFill>
                <a:latin typeface="Georgia" panose="02040502050405020303" pitchFamily="18" charset="0"/>
              </a:rPr>
              <a:t>:</a:t>
            </a:r>
            <a:r>
              <a:rPr lang="bg-BG" sz="1600" dirty="0">
                <a:solidFill>
                  <a:srgbClr val="002060"/>
                </a:solidFill>
                <a:latin typeface="Georgia" panose="02040502050405020303" pitchFamily="18" charset="0"/>
              </a:rPr>
              <a:t> </a:t>
            </a:r>
            <a:r>
              <a:rPr lang="bg-BG" sz="1600" b="1" dirty="0">
                <a:solidFill>
                  <a:srgbClr val="002060"/>
                </a:solidFill>
                <a:latin typeface="Georgia" panose="02040502050405020303" pitchFamily="18" charset="0"/>
              </a:rPr>
              <a:t>Постоянно и последователно го  развиваме,</a:t>
            </a:r>
            <a:r>
              <a:rPr lang="bg-BG" sz="1600" dirty="0">
                <a:solidFill>
                  <a:srgbClr val="002060"/>
                </a:solidFill>
                <a:latin typeface="Georgia" panose="02040502050405020303" pitchFamily="18" charset="0"/>
              </a:rPr>
              <a:t> за да добавяме енергия, идеи и експертиза</a:t>
            </a:r>
          </a:p>
        </p:txBody>
      </p:sp>
      <p:sp>
        <p:nvSpPr>
          <p:cNvPr id="16" name="Title 2">
            <a:extLst>
              <a:ext uri="{FF2B5EF4-FFF2-40B4-BE49-F238E27FC236}">
                <a16:creationId xmlns:a16="http://schemas.microsoft.com/office/drawing/2014/main" id="{5227BC71-1DA0-4758-9D77-FE6B883D5E78}"/>
              </a:ext>
            </a:extLst>
          </p:cNvPr>
          <p:cNvSpPr txBox="1">
            <a:spLocks/>
          </p:cNvSpPr>
          <p:nvPr/>
        </p:nvSpPr>
        <p:spPr>
          <a:xfrm>
            <a:off x="4068112" y="4797631"/>
            <a:ext cx="4463776" cy="11700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bg-BG" sz="3600" b="1" dirty="0">
              <a:solidFill>
                <a:srgbClr val="811F93"/>
              </a:solidFill>
              <a:latin typeface="Trebuchet MS" panose="020B0603020202020204" pitchFamily="34" charset="0"/>
            </a:endParaRPr>
          </a:p>
          <a:p>
            <a:endParaRPr lang="bg-BG" sz="3600" b="1" dirty="0">
              <a:solidFill>
                <a:srgbClr val="811F93"/>
              </a:solidFill>
              <a:latin typeface="Georgia" panose="02040502050405020303" pitchFamily="18" charset="0"/>
            </a:endParaRPr>
          </a:p>
          <a:p>
            <a:r>
              <a:rPr lang="bg-BG" sz="3600" b="1" dirty="0">
                <a:solidFill>
                  <a:srgbClr val="811F93"/>
                </a:solidFill>
                <a:latin typeface="Georgia" panose="02040502050405020303" pitchFamily="18" charset="0"/>
              </a:rPr>
              <a:t>ЖИЗНЕН КЛУБ</a:t>
            </a:r>
          </a:p>
        </p:txBody>
      </p:sp>
      <p:pic>
        <p:nvPicPr>
          <p:cNvPr id="9" name="Picture 2">
            <a:extLst>
              <a:ext uri="{FF2B5EF4-FFF2-40B4-BE49-F238E27FC236}">
                <a16:creationId xmlns:a16="http://schemas.microsoft.com/office/drawing/2014/main" id="{C49FDB9E-8A44-40A6-8D6C-774CB081EB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09" t="13509" r="-11533" b="-13509"/>
          <a:stretch/>
        </p:blipFill>
        <p:spPr>
          <a:xfrm>
            <a:off x="-1" y="547805"/>
            <a:ext cx="4328351" cy="2569354"/>
          </a:xfrm>
          <a:prstGeom prst="rect">
            <a:avLst/>
          </a:prstGeom>
          <a:noFill/>
        </p:spPr>
      </p:pic>
      <p:pic>
        <p:nvPicPr>
          <p:cNvPr id="14" name="Картина 13">
            <a:extLst>
              <a:ext uri="{FF2B5EF4-FFF2-40B4-BE49-F238E27FC236}">
                <a16:creationId xmlns:a16="http://schemas.microsoft.com/office/drawing/2014/main" id="{E149CBDD-FABE-442D-A336-9718CABD2A77}"/>
              </a:ext>
            </a:extLst>
          </p:cNvPr>
          <p:cNvPicPr>
            <a:picLocks noChangeAspect="1"/>
          </p:cNvPicPr>
          <p:nvPr/>
        </p:nvPicPr>
        <p:blipFill>
          <a:blip r:embed="rId3"/>
          <a:stretch>
            <a:fillRect/>
          </a:stretch>
        </p:blipFill>
        <p:spPr>
          <a:xfrm>
            <a:off x="3973693" y="547805"/>
            <a:ext cx="4244613" cy="2193050"/>
          </a:xfrm>
          <a:prstGeom prst="rect">
            <a:avLst/>
          </a:prstGeom>
        </p:spPr>
      </p:pic>
      <p:pic>
        <p:nvPicPr>
          <p:cNvPr id="23" name="Картина 22">
            <a:extLst>
              <a:ext uri="{FF2B5EF4-FFF2-40B4-BE49-F238E27FC236}">
                <a16:creationId xmlns:a16="http://schemas.microsoft.com/office/drawing/2014/main" id="{E949FDBA-2BDC-41CA-BC3D-A9119C8DFDD0}"/>
              </a:ext>
            </a:extLst>
          </p:cNvPr>
          <p:cNvPicPr>
            <a:picLocks noChangeAspect="1"/>
          </p:cNvPicPr>
          <p:nvPr/>
        </p:nvPicPr>
        <p:blipFill>
          <a:blip r:embed="rId4"/>
          <a:stretch>
            <a:fillRect/>
          </a:stretch>
        </p:blipFill>
        <p:spPr>
          <a:xfrm>
            <a:off x="8304787" y="547805"/>
            <a:ext cx="3887213" cy="2222776"/>
          </a:xfrm>
          <a:prstGeom prst="rect">
            <a:avLst/>
          </a:prstGeom>
        </p:spPr>
      </p:pic>
    </p:spTree>
    <p:extLst>
      <p:ext uri="{BB962C8B-B14F-4D97-AF65-F5344CB8AC3E}">
        <p14:creationId xmlns:p14="http://schemas.microsoft.com/office/powerpoint/2010/main" val="2206007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Картина 11">
            <a:extLst>
              <a:ext uri="{FF2B5EF4-FFF2-40B4-BE49-F238E27FC236}">
                <a16:creationId xmlns:a16="http://schemas.microsoft.com/office/drawing/2014/main" id="{C092E38D-0D4C-995D-98AD-86C7F1927095}"/>
              </a:ext>
            </a:extLst>
          </p:cNvPr>
          <p:cNvPicPr>
            <a:picLocks noChangeAspect="1"/>
          </p:cNvPicPr>
          <p:nvPr/>
        </p:nvPicPr>
        <p:blipFill>
          <a:blip r:embed="rId2"/>
          <a:stretch>
            <a:fillRect/>
          </a:stretch>
        </p:blipFill>
        <p:spPr>
          <a:xfrm>
            <a:off x="4547482" y="1959736"/>
            <a:ext cx="3097036" cy="2938527"/>
          </a:xfrm>
          <a:prstGeom prst="rect">
            <a:avLst/>
          </a:prstGeom>
        </p:spPr>
      </p:pic>
      <p:sp>
        <p:nvSpPr>
          <p:cNvPr id="6" name="Текстов контейнер 5">
            <a:extLst>
              <a:ext uri="{FF2B5EF4-FFF2-40B4-BE49-F238E27FC236}">
                <a16:creationId xmlns:a16="http://schemas.microsoft.com/office/drawing/2014/main" id="{062C1116-37EA-5EF4-D18D-BC99687A2BCE}"/>
              </a:ext>
            </a:extLst>
          </p:cNvPr>
          <p:cNvSpPr>
            <a:spLocks noGrp="1"/>
          </p:cNvSpPr>
          <p:nvPr>
            <p:ph type="body" sz="quarter" idx="25"/>
          </p:nvPr>
        </p:nvSpPr>
        <p:spPr>
          <a:xfrm>
            <a:off x="6377052" y="4144486"/>
            <a:ext cx="5130138" cy="1374543"/>
          </a:xfrm>
          <a:solidFill>
            <a:schemeClr val="accent3">
              <a:lumMod val="20000"/>
              <a:lumOff val="80000"/>
            </a:schemeClr>
          </a:solidFill>
          <a:ln>
            <a:solidFill>
              <a:srgbClr val="002060"/>
            </a:solidFill>
          </a:ln>
        </p:spPr>
        <p:txBody>
          <a:bodyPr/>
          <a:lstStyle/>
          <a:p>
            <a:pPr algn="ctr"/>
            <a:r>
              <a:rPr lang="bg-BG" sz="2800" b="1" dirty="0">
                <a:solidFill>
                  <a:srgbClr val="00B0F0"/>
                </a:solidFill>
                <a:latin typeface="Georgia" panose="02040502050405020303" pitchFamily="18" charset="0"/>
              </a:rPr>
              <a:t>Ясни цели за членството и план за развитие</a:t>
            </a:r>
          </a:p>
        </p:txBody>
      </p:sp>
      <p:sp>
        <p:nvSpPr>
          <p:cNvPr id="7" name="Текстов контейнер 6">
            <a:extLst>
              <a:ext uri="{FF2B5EF4-FFF2-40B4-BE49-F238E27FC236}">
                <a16:creationId xmlns:a16="http://schemas.microsoft.com/office/drawing/2014/main" id="{354026B9-DB58-D053-DCE3-DC61B0FA0C4B}"/>
              </a:ext>
            </a:extLst>
          </p:cNvPr>
          <p:cNvSpPr>
            <a:spLocks noGrp="1"/>
          </p:cNvSpPr>
          <p:nvPr>
            <p:ph type="body" sz="quarter" idx="26"/>
          </p:nvPr>
        </p:nvSpPr>
        <p:spPr>
          <a:xfrm>
            <a:off x="1425039" y="4144487"/>
            <a:ext cx="4389911" cy="1374543"/>
          </a:xfrm>
          <a:solidFill>
            <a:schemeClr val="accent3">
              <a:lumMod val="20000"/>
              <a:lumOff val="80000"/>
            </a:schemeClr>
          </a:solidFill>
          <a:ln>
            <a:solidFill>
              <a:srgbClr val="002060"/>
            </a:solidFill>
          </a:ln>
        </p:spPr>
        <p:txBody>
          <a:bodyPr/>
          <a:lstStyle/>
          <a:p>
            <a:pPr algn="ctr"/>
            <a:r>
              <a:rPr lang="bg-BG" sz="2800" b="1" dirty="0">
                <a:solidFill>
                  <a:srgbClr val="811F93"/>
                </a:solidFill>
                <a:latin typeface="Georgia" panose="02040502050405020303" pitchFamily="18" charset="0"/>
              </a:rPr>
              <a:t>Активно и постоянно ангажиране на  членовете</a:t>
            </a:r>
          </a:p>
        </p:txBody>
      </p:sp>
      <p:sp>
        <p:nvSpPr>
          <p:cNvPr id="8" name="Правоъгълник 7">
            <a:extLst>
              <a:ext uri="{FF2B5EF4-FFF2-40B4-BE49-F238E27FC236}">
                <a16:creationId xmlns:a16="http://schemas.microsoft.com/office/drawing/2014/main" id="{02D0462A-7AB7-3B75-43ED-25D10258B1BC}"/>
              </a:ext>
            </a:extLst>
          </p:cNvPr>
          <p:cNvSpPr/>
          <p:nvPr/>
        </p:nvSpPr>
        <p:spPr>
          <a:xfrm>
            <a:off x="328551" y="2161308"/>
            <a:ext cx="3351091" cy="157941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rgbClr val="002060"/>
                </a:solidFill>
                <a:latin typeface="Georgia" panose="02040502050405020303" pitchFamily="18" charset="0"/>
                <a:ea typeface="Lato" panose="020F0502020204030203" pitchFamily="34" charset="0"/>
                <a:cs typeface="Lato" panose="020F0502020204030203" pitchFamily="34" charset="0"/>
              </a:rPr>
              <a:t>Силно лидерство</a:t>
            </a:r>
          </a:p>
          <a:p>
            <a:pPr algn="ctr"/>
            <a:r>
              <a:rPr lang="bg-BG" sz="2800" b="1" dirty="0">
                <a:solidFill>
                  <a:srgbClr val="002060"/>
                </a:solidFill>
                <a:latin typeface="Georgia" panose="02040502050405020303" pitchFamily="18" charset="0"/>
                <a:ea typeface="Lato" panose="020F0502020204030203" pitchFamily="34" charset="0"/>
                <a:cs typeface="Lato" panose="020F0502020204030203" pitchFamily="34" charset="0"/>
              </a:rPr>
              <a:t>Клубна култура</a:t>
            </a:r>
            <a:endParaRPr lang="bg-BG" sz="2800" dirty="0">
              <a:solidFill>
                <a:srgbClr val="002060"/>
              </a:solidFill>
              <a:latin typeface="Georgia" panose="02040502050405020303" pitchFamily="18" charset="0"/>
              <a:ea typeface="Lato" panose="020F0502020204030203" pitchFamily="34" charset="0"/>
              <a:cs typeface="Lato" panose="020F0502020204030203" pitchFamily="34" charset="0"/>
            </a:endParaRPr>
          </a:p>
        </p:txBody>
      </p:sp>
      <p:sp>
        <p:nvSpPr>
          <p:cNvPr id="9" name="Правоъгълник 8">
            <a:extLst>
              <a:ext uri="{FF2B5EF4-FFF2-40B4-BE49-F238E27FC236}">
                <a16:creationId xmlns:a16="http://schemas.microsoft.com/office/drawing/2014/main" id="{CB7FCB86-C276-A6B3-6D5F-54062DCA6704}"/>
              </a:ext>
            </a:extLst>
          </p:cNvPr>
          <p:cNvSpPr/>
          <p:nvPr/>
        </p:nvSpPr>
        <p:spPr>
          <a:xfrm>
            <a:off x="3004457" y="605641"/>
            <a:ext cx="6317673" cy="855022"/>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chemeClr val="bg1"/>
                </a:solidFill>
                <a:latin typeface="Georgia" panose="02040502050405020303" pitchFamily="18" charset="0"/>
                <a:ea typeface="Lato" panose="020F0502020204030203" pitchFamily="34" charset="0"/>
                <a:cs typeface="Lato" panose="020F0502020204030203" pitchFamily="34" charset="0"/>
              </a:rPr>
              <a:t>Жизненият клуб: </a:t>
            </a:r>
          </a:p>
        </p:txBody>
      </p:sp>
      <p:sp>
        <p:nvSpPr>
          <p:cNvPr id="10" name="Правоъгълник 9">
            <a:extLst>
              <a:ext uri="{FF2B5EF4-FFF2-40B4-BE49-F238E27FC236}">
                <a16:creationId xmlns:a16="http://schemas.microsoft.com/office/drawing/2014/main" id="{EDB27B28-F001-59CE-5A43-C949E85FA06E}"/>
              </a:ext>
            </a:extLst>
          </p:cNvPr>
          <p:cNvSpPr/>
          <p:nvPr/>
        </p:nvSpPr>
        <p:spPr>
          <a:xfrm>
            <a:off x="4111341" y="2161308"/>
            <a:ext cx="3662556" cy="15794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rgbClr val="00954C"/>
                </a:solidFill>
                <a:latin typeface="Georgia" panose="02040502050405020303" pitchFamily="18" charset="0"/>
                <a:ea typeface="Lato" panose="020F0502020204030203" pitchFamily="34" charset="0"/>
                <a:cs typeface="Lato" panose="020F0502020204030203" pitchFamily="34" charset="0"/>
              </a:rPr>
              <a:t>Активност в местната общност</a:t>
            </a:r>
          </a:p>
        </p:txBody>
      </p:sp>
      <p:sp>
        <p:nvSpPr>
          <p:cNvPr id="11" name="Правоъгълник 10">
            <a:extLst>
              <a:ext uri="{FF2B5EF4-FFF2-40B4-BE49-F238E27FC236}">
                <a16:creationId xmlns:a16="http://schemas.microsoft.com/office/drawing/2014/main" id="{996C796E-C18A-B766-077A-29CF14DC279F}"/>
              </a:ext>
            </a:extLst>
          </p:cNvPr>
          <p:cNvSpPr/>
          <p:nvPr/>
        </p:nvSpPr>
        <p:spPr>
          <a:xfrm>
            <a:off x="8080658" y="2161308"/>
            <a:ext cx="3782791" cy="15794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rgbClr val="FFC000"/>
                </a:solidFill>
                <a:latin typeface="Georgia" panose="02040502050405020303" pitchFamily="18" charset="0"/>
                <a:ea typeface="Lato" panose="020F0502020204030203" pitchFamily="34" charset="0"/>
                <a:cs typeface="Lato" panose="020F0502020204030203" pitchFamily="34" charset="0"/>
              </a:rPr>
              <a:t>Разпознаваемост и признание в общността</a:t>
            </a:r>
          </a:p>
        </p:txBody>
      </p:sp>
    </p:spTree>
    <p:extLst>
      <p:ext uri="{BB962C8B-B14F-4D97-AF65-F5344CB8AC3E}">
        <p14:creationId xmlns:p14="http://schemas.microsoft.com/office/powerpoint/2010/main" val="352102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лавие 16">
            <a:extLst>
              <a:ext uri="{FF2B5EF4-FFF2-40B4-BE49-F238E27FC236}">
                <a16:creationId xmlns:a16="http://schemas.microsoft.com/office/drawing/2014/main" id="{3C056199-D13F-3109-4307-AE20418B9FFB}"/>
              </a:ext>
            </a:extLst>
          </p:cNvPr>
          <p:cNvSpPr>
            <a:spLocks noGrp="1"/>
          </p:cNvSpPr>
          <p:nvPr>
            <p:ph type="title"/>
          </p:nvPr>
        </p:nvSpPr>
        <p:spPr>
          <a:xfrm>
            <a:off x="431214" y="366342"/>
            <a:ext cx="11070557" cy="926407"/>
          </a:xfrm>
        </p:spPr>
        <p:txBody>
          <a:bodyPr/>
          <a:lstStyle/>
          <a:p>
            <a:r>
              <a:rPr lang="bg-BG" sz="2800" b="1" dirty="0">
                <a:solidFill>
                  <a:srgbClr val="002060"/>
                </a:solidFill>
                <a:latin typeface="Georgia" panose="02040502050405020303" pitchFamily="18" charset="0"/>
              </a:rPr>
              <a:t>Силно лидерство.</a:t>
            </a:r>
            <a:br>
              <a:rPr lang="bg-BG" sz="2800" b="1" dirty="0">
                <a:solidFill>
                  <a:srgbClr val="002060"/>
                </a:solidFill>
                <a:latin typeface="Georgia" panose="02040502050405020303" pitchFamily="18" charset="0"/>
              </a:rPr>
            </a:br>
            <a:r>
              <a:rPr lang="bg-BG" dirty="0"/>
              <a:t> </a:t>
            </a:r>
          </a:p>
        </p:txBody>
      </p:sp>
      <p:sp>
        <p:nvSpPr>
          <p:cNvPr id="18" name="Подзаглавие 17">
            <a:extLst>
              <a:ext uri="{FF2B5EF4-FFF2-40B4-BE49-F238E27FC236}">
                <a16:creationId xmlns:a16="http://schemas.microsoft.com/office/drawing/2014/main" id="{6A71EF4F-0973-A229-BBCC-1AFCEEEB857E}"/>
              </a:ext>
            </a:extLst>
          </p:cNvPr>
          <p:cNvSpPr>
            <a:spLocks noGrp="1"/>
          </p:cNvSpPr>
          <p:nvPr>
            <p:ph type="body" sz="quarter" idx="15"/>
          </p:nvPr>
        </p:nvSpPr>
        <p:spPr>
          <a:xfrm>
            <a:off x="431800" y="1990724"/>
            <a:ext cx="5150853" cy="4105275"/>
          </a:xfrm>
        </p:spPr>
        <p:txBody>
          <a:bodyPr/>
          <a:lstStyle/>
          <a:p>
            <a:pPr marL="0" indent="0">
              <a:lnSpc>
                <a:spcPts val="1800"/>
              </a:lnSpc>
              <a:buNone/>
            </a:pP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Силно лидерство </a:t>
            </a:r>
          </a:p>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Визия за бъдеще, цели, план, приемственост – но не само това!</a:t>
            </a:r>
          </a:p>
          <a:p>
            <a:pPr>
              <a:lnSpc>
                <a:spcPts val="1800"/>
              </a:lnSpc>
              <a:buFontTx/>
              <a:buChar char="-"/>
            </a:pPr>
            <a:endParaRPr lang="bg-BG" sz="2000" dirty="0">
              <a:solidFill>
                <a:srgbClr val="002060"/>
              </a:solidFill>
              <a:latin typeface="Georgia" panose="02040502050405020303" pitchFamily="18" charset="0"/>
              <a:ea typeface="Lato" panose="020F0502020204030203" pitchFamily="34" charset="0"/>
              <a:cs typeface="Lato" panose="020F0502020204030203" pitchFamily="34" charset="0"/>
            </a:endParaRPr>
          </a:p>
          <a:p>
            <a:pPr marL="0" indent="0">
              <a:lnSpc>
                <a:spcPts val="1800"/>
              </a:lnSpc>
              <a:buNone/>
            </a:pP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Стил на лидерство, изграждане на клубна култура:</a:t>
            </a:r>
          </a:p>
          <a:p>
            <a:pPr>
              <a:lnSpc>
                <a:spcPts val="1800"/>
              </a:lnSpc>
              <a:buFontTx/>
              <a:buChar char="-"/>
            </a:pP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Екипност</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 добра комуникация, обратна връзка</a:t>
            </a:r>
          </a:p>
          <a:p>
            <a:pPr>
              <a:lnSpc>
                <a:spcPts val="1800"/>
              </a:lnSpc>
              <a:buFontTx/>
              <a:buChar char="-"/>
            </a:pP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Чувствителност</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 за нуждите, </a:t>
            </a: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търсене на идеите </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на членовете</a:t>
            </a:r>
          </a:p>
          <a:p>
            <a:pPr>
              <a:lnSpc>
                <a:spcPts val="1800"/>
              </a:lnSpc>
              <a:buFontTx/>
              <a:buChar char="-"/>
            </a:pP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Готовност за промяна </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на установени във времето практики и традиции</a:t>
            </a:r>
          </a:p>
          <a:p>
            <a:pPr>
              <a:lnSpc>
                <a:spcPts val="1800"/>
              </a:lnSpc>
              <a:buFontTx/>
              <a:buChar char="-"/>
            </a:pPr>
            <a:endParaRPr lang="bg-BG" sz="2400" dirty="0">
              <a:solidFill>
                <a:srgbClr val="002060"/>
              </a:solidFill>
              <a:latin typeface="Georgia" panose="02040502050405020303" pitchFamily="18" charset="0"/>
              <a:ea typeface="Lato" panose="020F0502020204030203" pitchFamily="34" charset="0"/>
              <a:cs typeface="Lato" panose="020F0502020204030203" pitchFamily="34" charset="0"/>
            </a:endParaRPr>
          </a:p>
          <a:p>
            <a:pPr>
              <a:buFontTx/>
              <a:buChar char="-"/>
            </a:pPr>
            <a:endParaRPr lang="bg-BG" dirty="0"/>
          </a:p>
        </p:txBody>
      </p:sp>
      <p:pic>
        <p:nvPicPr>
          <p:cNvPr id="4" name="Картина 3">
            <a:extLst>
              <a:ext uri="{FF2B5EF4-FFF2-40B4-BE49-F238E27FC236}">
                <a16:creationId xmlns:a16="http://schemas.microsoft.com/office/drawing/2014/main" id="{613BB018-A77B-4983-AEE7-33D422A5F079}"/>
              </a:ext>
            </a:extLst>
          </p:cNvPr>
          <p:cNvPicPr>
            <a:picLocks noChangeAspect="1"/>
          </p:cNvPicPr>
          <p:nvPr/>
        </p:nvPicPr>
        <p:blipFill>
          <a:blip r:embed="rId2"/>
          <a:stretch>
            <a:fillRect/>
          </a:stretch>
        </p:blipFill>
        <p:spPr>
          <a:xfrm>
            <a:off x="6250061" y="284094"/>
            <a:ext cx="6095441" cy="3759267"/>
          </a:xfrm>
          <a:prstGeom prst="rect">
            <a:avLst/>
          </a:prstGeom>
        </p:spPr>
      </p:pic>
      <p:pic>
        <p:nvPicPr>
          <p:cNvPr id="5" name="Картина 4">
            <a:extLst>
              <a:ext uri="{FF2B5EF4-FFF2-40B4-BE49-F238E27FC236}">
                <a16:creationId xmlns:a16="http://schemas.microsoft.com/office/drawing/2014/main" id="{A3E131FE-4A48-4C44-B562-FBA1A77DDC41}"/>
              </a:ext>
            </a:extLst>
          </p:cNvPr>
          <p:cNvPicPr>
            <a:picLocks noChangeAspect="1"/>
          </p:cNvPicPr>
          <p:nvPr/>
        </p:nvPicPr>
        <p:blipFill>
          <a:blip r:embed="rId3"/>
          <a:stretch>
            <a:fillRect/>
          </a:stretch>
        </p:blipFill>
        <p:spPr>
          <a:xfrm>
            <a:off x="6250060" y="4043361"/>
            <a:ext cx="2521799" cy="2271713"/>
          </a:xfrm>
          <a:prstGeom prst="rect">
            <a:avLst/>
          </a:prstGeom>
        </p:spPr>
      </p:pic>
      <p:pic>
        <p:nvPicPr>
          <p:cNvPr id="7" name="Картина 6">
            <a:extLst>
              <a:ext uri="{FF2B5EF4-FFF2-40B4-BE49-F238E27FC236}">
                <a16:creationId xmlns:a16="http://schemas.microsoft.com/office/drawing/2014/main" id="{D268F152-273B-424F-863C-29BF90880020}"/>
              </a:ext>
            </a:extLst>
          </p:cNvPr>
          <p:cNvPicPr>
            <a:picLocks noChangeAspect="1"/>
          </p:cNvPicPr>
          <p:nvPr/>
        </p:nvPicPr>
        <p:blipFill>
          <a:blip r:embed="rId4"/>
          <a:stretch>
            <a:fillRect/>
          </a:stretch>
        </p:blipFill>
        <p:spPr>
          <a:xfrm>
            <a:off x="8771859" y="4043361"/>
            <a:ext cx="3125974" cy="2206570"/>
          </a:xfrm>
          <a:prstGeom prst="rect">
            <a:avLst/>
          </a:prstGeom>
        </p:spPr>
      </p:pic>
    </p:spTree>
    <p:extLst>
      <p:ext uri="{BB962C8B-B14F-4D97-AF65-F5344CB8AC3E}">
        <p14:creationId xmlns:p14="http://schemas.microsoft.com/office/powerpoint/2010/main" val="119969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345782" y="376516"/>
            <a:ext cx="4082525" cy="2880000"/>
          </a:xfrm>
        </p:spPr>
      </p:pic>
      <p:sp>
        <p:nvSpPr>
          <p:cNvPr id="5" name="Title 4"/>
          <p:cNvSpPr>
            <a:spLocks noGrp="1"/>
          </p:cNvSpPr>
          <p:nvPr>
            <p:ph type="ctrTitle"/>
          </p:nvPr>
        </p:nvSpPr>
        <p:spPr>
          <a:xfrm>
            <a:off x="4879364" y="487084"/>
            <a:ext cx="6323960" cy="495905"/>
          </a:xfrm>
        </p:spPr>
        <p:txBody>
          <a:bodyPr/>
          <a:lstStyle/>
          <a:p>
            <a:r>
              <a:rPr lang="bg-BG" dirty="0"/>
              <a:t>РОТАРИ – ПЪТЯТ НА ЕДНА МЕЧТА</a:t>
            </a:r>
          </a:p>
        </p:txBody>
      </p:sp>
      <p:sp>
        <p:nvSpPr>
          <p:cNvPr id="6" name="Subtitle 5"/>
          <p:cNvSpPr>
            <a:spLocks noGrp="1"/>
          </p:cNvSpPr>
          <p:nvPr>
            <p:ph type="subTitle" idx="1"/>
          </p:nvPr>
        </p:nvSpPr>
        <p:spPr>
          <a:xfrm>
            <a:off x="4879364" y="1312195"/>
            <a:ext cx="6323959" cy="1554272"/>
          </a:xfrm>
        </p:spPr>
        <p:txBody>
          <a:bodyPr/>
          <a:lstStyle/>
          <a:p>
            <a:r>
              <a:rPr lang="bg-BG" b="1" dirty="0"/>
              <a:t>1905:</a:t>
            </a:r>
          </a:p>
          <a:p>
            <a:r>
              <a:rPr lang="bg-BG" dirty="0"/>
              <a:t>4 члена (ПРИЯТЕЛИ)</a:t>
            </a:r>
          </a:p>
          <a:p>
            <a:r>
              <a:rPr lang="bg-BG" dirty="0"/>
              <a:t>1 клуб</a:t>
            </a:r>
            <a:endParaRPr lang="en-US" dirty="0"/>
          </a:p>
        </p:txBody>
      </p:sp>
      <p:sp>
        <p:nvSpPr>
          <p:cNvPr id="8" name="Subtitle 5"/>
          <p:cNvSpPr txBox="1">
            <a:spLocks/>
          </p:cNvSpPr>
          <p:nvPr/>
        </p:nvSpPr>
        <p:spPr>
          <a:xfrm>
            <a:off x="4879363" y="3369752"/>
            <a:ext cx="6323959" cy="2580194"/>
          </a:xfrm>
          <a:prstGeom prst="rect">
            <a:avLst/>
          </a:prstGeom>
        </p:spPr>
        <p:txBody>
          <a:bodyPr wrap="square">
            <a:spAutoFit/>
          </a:bodyPr>
          <a:lstStyle>
            <a:lvl1pPr marL="0" indent="0" algn="just" defTabSz="914400" rtl="0" eaLnBrk="1" latinLnBrk="0" hangingPunct="1">
              <a:lnSpc>
                <a:spcPts val="3400"/>
              </a:lnSpc>
              <a:spcBef>
                <a:spcPts val="600"/>
              </a:spcBef>
              <a:buFont typeface="Arial" panose="020B0604020202020204" pitchFamily="34" charset="0"/>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bg-BG" b="1" dirty="0"/>
              <a:t>2022:</a:t>
            </a:r>
          </a:p>
          <a:p>
            <a:r>
              <a:rPr lang="en-US" dirty="0"/>
              <a:t>1 400 000+</a:t>
            </a:r>
            <a:r>
              <a:rPr lang="bg-BG" dirty="0"/>
              <a:t> членове</a:t>
            </a:r>
            <a:endParaRPr lang="en-US" dirty="0"/>
          </a:p>
          <a:p>
            <a:r>
              <a:rPr lang="en-US" dirty="0"/>
              <a:t>46 000+</a:t>
            </a:r>
            <a:r>
              <a:rPr lang="bg-BG" dirty="0"/>
              <a:t> клуба (</a:t>
            </a:r>
            <a:r>
              <a:rPr lang="en-US" dirty="0"/>
              <a:t>200+ </a:t>
            </a:r>
            <a:r>
              <a:rPr lang="bg-BG" dirty="0"/>
              <a:t>страни)</a:t>
            </a:r>
          </a:p>
          <a:p>
            <a:r>
              <a:rPr lang="bg-BG" dirty="0"/>
              <a:t>520 Дистрикта</a:t>
            </a:r>
          </a:p>
          <a:p>
            <a:r>
              <a:rPr lang="bg-BG" dirty="0"/>
              <a:t>34 Зони</a:t>
            </a:r>
          </a:p>
        </p:txBody>
      </p:sp>
      <p:pic>
        <p:nvPicPr>
          <p:cNvPr id="9" name="Picture 8">
            <a:extLst>
              <a:ext uri="{FF2B5EF4-FFF2-40B4-BE49-F238E27FC236}">
                <a16:creationId xmlns:a16="http://schemas.microsoft.com/office/drawing/2014/main" id="{F2EBA529-0762-451F-B41A-0768E7C328CF}"/>
              </a:ext>
            </a:extLst>
          </p:cNvPr>
          <p:cNvPicPr>
            <a:picLocks noChangeAspect="1"/>
          </p:cNvPicPr>
          <p:nvPr/>
        </p:nvPicPr>
        <p:blipFill rotWithShape="1">
          <a:blip r:embed="rId3">
            <a:extLst>
              <a:ext uri="{28A0092B-C50C-407E-A947-70E740481C1C}">
                <a14:useLocalDpi xmlns:a14="http://schemas.microsoft.com/office/drawing/2010/main" val="0"/>
              </a:ext>
            </a:extLst>
          </a:blip>
          <a:srcRect l="-259" t="10000" r="-259" b="1111"/>
          <a:stretch/>
        </p:blipFill>
        <p:spPr>
          <a:xfrm>
            <a:off x="345782" y="3369752"/>
            <a:ext cx="4082400" cy="2800961"/>
          </a:xfrm>
          <a:prstGeom prst="rect">
            <a:avLst/>
          </a:prstGeom>
          <a:ln>
            <a:solidFill>
              <a:srgbClr val="7030A0"/>
            </a:solidFill>
          </a:ln>
        </p:spPr>
      </p:pic>
    </p:spTree>
    <p:extLst>
      <p:ext uri="{BB962C8B-B14F-4D97-AF65-F5344CB8AC3E}">
        <p14:creationId xmlns:p14="http://schemas.microsoft.com/office/powerpoint/2010/main" val="2566276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лавие 16">
            <a:extLst>
              <a:ext uri="{FF2B5EF4-FFF2-40B4-BE49-F238E27FC236}">
                <a16:creationId xmlns:a16="http://schemas.microsoft.com/office/drawing/2014/main" id="{3C056199-D13F-3109-4307-AE20418B9FFB}"/>
              </a:ext>
            </a:extLst>
          </p:cNvPr>
          <p:cNvSpPr>
            <a:spLocks noGrp="1"/>
          </p:cNvSpPr>
          <p:nvPr>
            <p:ph type="title"/>
          </p:nvPr>
        </p:nvSpPr>
        <p:spPr>
          <a:xfrm>
            <a:off x="431214" y="366342"/>
            <a:ext cx="11070557" cy="938527"/>
          </a:xfrm>
        </p:spPr>
        <p:txBody>
          <a:bodyPr/>
          <a:lstStyle/>
          <a:p>
            <a:r>
              <a:rPr lang="bg-BG" sz="2800" b="1" dirty="0">
                <a:solidFill>
                  <a:srgbClr val="00B050"/>
                </a:solidFill>
                <a:latin typeface="Georgia" panose="02040502050405020303" pitchFamily="18" charset="0"/>
              </a:rPr>
              <a:t>Активност в местната общност</a:t>
            </a:r>
            <a:r>
              <a:rPr lang="en-US" sz="2800" b="1" dirty="0">
                <a:solidFill>
                  <a:srgbClr val="00B050"/>
                </a:solidFill>
                <a:latin typeface="Georgia" panose="02040502050405020303" pitchFamily="18" charset="0"/>
              </a:rPr>
              <a:t> – </a:t>
            </a:r>
            <a:br>
              <a:rPr lang="en-US" sz="2800" b="1" dirty="0">
                <a:solidFill>
                  <a:srgbClr val="00B050"/>
                </a:solidFill>
                <a:latin typeface="Georgia" panose="02040502050405020303" pitchFamily="18" charset="0"/>
              </a:rPr>
            </a:br>
            <a:r>
              <a:rPr lang="bg-BG" sz="2800" b="1" dirty="0">
                <a:solidFill>
                  <a:srgbClr val="00B050"/>
                </a:solidFill>
                <a:latin typeface="Georgia" panose="02040502050405020303" pitchFamily="18" charset="0"/>
              </a:rPr>
              <a:t>събития и проекти</a:t>
            </a:r>
          </a:p>
        </p:txBody>
      </p:sp>
      <p:sp>
        <p:nvSpPr>
          <p:cNvPr id="18" name="Подзаглавие 17">
            <a:extLst>
              <a:ext uri="{FF2B5EF4-FFF2-40B4-BE49-F238E27FC236}">
                <a16:creationId xmlns:a16="http://schemas.microsoft.com/office/drawing/2014/main" id="{6A71EF4F-0973-A229-BBCC-1AFCEEEB857E}"/>
              </a:ext>
            </a:extLst>
          </p:cNvPr>
          <p:cNvSpPr>
            <a:spLocks noGrp="1"/>
          </p:cNvSpPr>
          <p:nvPr>
            <p:ph type="body" sz="quarter" idx="15"/>
          </p:nvPr>
        </p:nvSpPr>
        <p:spPr>
          <a:xfrm>
            <a:off x="143043" y="1995055"/>
            <a:ext cx="5165228" cy="4227615"/>
          </a:xfrm>
        </p:spPr>
        <p:txBody>
          <a:bodyPr/>
          <a:lstStyle/>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Вместо един проект за годината – </a:t>
            </a: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множество от проекти</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 по-малки или по-големи, </a:t>
            </a: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видими за общността</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a:t>
            </a:r>
          </a:p>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Клубът е жизнен, когато е активен участник в живота на общността; </a:t>
            </a: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rPr>
              <a:t>Партньорства</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 включване на групи от общността; </a:t>
            </a:r>
          </a:p>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Вместо едно голямо (коледно </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sym typeface="Wingdings" panose="05000000000000000000" pitchFamily="2" charset="2"/>
              </a:rPr>
              <a:t>) събитие – </a:t>
            </a: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sym typeface="Wingdings" panose="05000000000000000000" pitchFamily="2" charset="2"/>
              </a:rPr>
              <a:t>празници, бизнес събития, събития свързани с Ротари; </a:t>
            </a:r>
          </a:p>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sym typeface="Wingdings" panose="05000000000000000000" pitchFamily="2" charset="2"/>
              </a:rPr>
              <a:t>Събития, срещи, съпътствани от </a:t>
            </a:r>
            <a:r>
              <a:rPr lang="bg-BG" sz="2000" b="1" dirty="0">
                <a:solidFill>
                  <a:srgbClr val="002060"/>
                </a:solidFill>
                <a:latin typeface="Georgia" panose="02040502050405020303" pitchFamily="18" charset="0"/>
                <a:ea typeface="Lato" panose="020F0502020204030203" pitchFamily="34" charset="0"/>
                <a:cs typeface="Lato" panose="020F0502020204030203" pitchFamily="34" charset="0"/>
                <a:sym typeface="Wingdings" panose="05000000000000000000" pitchFamily="2" charset="2"/>
              </a:rPr>
              <a:t>представяне на Ротари </a:t>
            </a: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sym typeface="Wingdings" panose="05000000000000000000" pitchFamily="2" charset="2"/>
              </a:rPr>
              <a:t>-   привличане на нови членове</a:t>
            </a:r>
            <a:endParaRPr lang="bg-BG" sz="2000" dirty="0">
              <a:solidFill>
                <a:srgbClr val="002060"/>
              </a:solidFill>
              <a:latin typeface="Georgia" panose="02040502050405020303" pitchFamily="18" charset="0"/>
              <a:ea typeface="Lato" panose="020F0502020204030203" pitchFamily="34" charset="0"/>
              <a:cs typeface="Lato" panose="020F0502020204030203" pitchFamily="34" charset="0"/>
            </a:endParaRPr>
          </a:p>
          <a:p>
            <a:pPr>
              <a:lnSpc>
                <a:spcPts val="1800"/>
              </a:lnSpc>
              <a:buFontTx/>
              <a:buChar char="-"/>
            </a:pPr>
            <a:endParaRPr lang="bg-BG" sz="2000" dirty="0">
              <a:solidFill>
                <a:srgbClr val="002060"/>
              </a:solidFill>
              <a:latin typeface="Lato" panose="020F0502020204030203" pitchFamily="34" charset="0"/>
              <a:ea typeface="Lato" panose="020F0502020204030203" pitchFamily="34" charset="0"/>
              <a:cs typeface="Lato" panose="020F0502020204030203" pitchFamily="34" charset="0"/>
            </a:endParaRPr>
          </a:p>
          <a:p>
            <a:pPr>
              <a:buFontTx/>
              <a:buChar char="-"/>
            </a:pPr>
            <a:endParaRPr lang="bg-BG" dirty="0"/>
          </a:p>
        </p:txBody>
      </p:sp>
      <p:pic>
        <p:nvPicPr>
          <p:cNvPr id="8" name="Контейнер за картина 7">
            <a:extLst>
              <a:ext uri="{FF2B5EF4-FFF2-40B4-BE49-F238E27FC236}">
                <a16:creationId xmlns:a16="http://schemas.microsoft.com/office/drawing/2014/main" id="{5B997A62-F300-418A-BECE-3D2ACEC0BAB9}"/>
              </a:ext>
            </a:extLst>
          </p:cNvPr>
          <p:cNvPicPr>
            <a:picLocks noGrp="1" noChangeAspect="1"/>
          </p:cNvPicPr>
          <p:nvPr>
            <p:ph type="pic" sz="quarter" idx="14"/>
          </p:nvPr>
        </p:nvPicPr>
        <p:blipFill>
          <a:blip r:embed="rId2"/>
          <a:srcRect t="10771" b="10771"/>
          <a:stretch>
            <a:fillRect/>
          </a:stretch>
        </p:blipFill>
        <p:spPr>
          <a:xfrm>
            <a:off x="5728824" y="3775063"/>
            <a:ext cx="2449640" cy="1985236"/>
          </a:xfrm>
          <a:prstGeom prst="rect">
            <a:avLst/>
          </a:prstGeom>
        </p:spPr>
      </p:pic>
      <p:pic>
        <p:nvPicPr>
          <p:cNvPr id="6" name="Картина 5">
            <a:extLst>
              <a:ext uri="{FF2B5EF4-FFF2-40B4-BE49-F238E27FC236}">
                <a16:creationId xmlns:a16="http://schemas.microsoft.com/office/drawing/2014/main" id="{7983D51D-77E0-46D2-8D5D-BA81034FB91C}"/>
              </a:ext>
            </a:extLst>
          </p:cNvPr>
          <p:cNvPicPr>
            <a:picLocks noChangeAspect="1"/>
          </p:cNvPicPr>
          <p:nvPr/>
        </p:nvPicPr>
        <p:blipFill>
          <a:blip r:embed="rId3"/>
          <a:stretch>
            <a:fillRect/>
          </a:stretch>
        </p:blipFill>
        <p:spPr>
          <a:xfrm>
            <a:off x="5868651" y="1079488"/>
            <a:ext cx="2309813" cy="2695575"/>
          </a:xfrm>
          <a:prstGeom prst="rect">
            <a:avLst/>
          </a:prstGeom>
        </p:spPr>
      </p:pic>
      <p:pic>
        <p:nvPicPr>
          <p:cNvPr id="11" name="Картина 10">
            <a:extLst>
              <a:ext uri="{FF2B5EF4-FFF2-40B4-BE49-F238E27FC236}">
                <a16:creationId xmlns:a16="http://schemas.microsoft.com/office/drawing/2014/main" id="{63D9269A-2D31-41C4-B9B6-08AD4DAC7689}"/>
              </a:ext>
            </a:extLst>
          </p:cNvPr>
          <p:cNvPicPr>
            <a:picLocks noChangeAspect="1"/>
          </p:cNvPicPr>
          <p:nvPr/>
        </p:nvPicPr>
        <p:blipFill>
          <a:blip r:embed="rId4"/>
          <a:stretch>
            <a:fillRect/>
          </a:stretch>
        </p:blipFill>
        <p:spPr>
          <a:xfrm>
            <a:off x="8038637" y="366280"/>
            <a:ext cx="2514600" cy="3257550"/>
          </a:xfrm>
          <a:prstGeom prst="rect">
            <a:avLst/>
          </a:prstGeom>
        </p:spPr>
      </p:pic>
      <p:pic>
        <p:nvPicPr>
          <p:cNvPr id="12" name="Картина 11">
            <a:extLst>
              <a:ext uri="{FF2B5EF4-FFF2-40B4-BE49-F238E27FC236}">
                <a16:creationId xmlns:a16="http://schemas.microsoft.com/office/drawing/2014/main" id="{A5D17C25-A12C-46A4-AEDD-4064C77F3A9E}"/>
              </a:ext>
            </a:extLst>
          </p:cNvPr>
          <p:cNvPicPr>
            <a:picLocks noChangeAspect="1"/>
          </p:cNvPicPr>
          <p:nvPr/>
        </p:nvPicPr>
        <p:blipFill>
          <a:blip r:embed="rId5"/>
          <a:stretch>
            <a:fillRect/>
          </a:stretch>
        </p:blipFill>
        <p:spPr>
          <a:xfrm>
            <a:off x="8179163" y="3623830"/>
            <a:ext cx="3322608" cy="2365453"/>
          </a:xfrm>
          <a:prstGeom prst="rect">
            <a:avLst/>
          </a:prstGeom>
        </p:spPr>
      </p:pic>
      <p:pic>
        <p:nvPicPr>
          <p:cNvPr id="13" name="Картина 12">
            <a:extLst>
              <a:ext uri="{FF2B5EF4-FFF2-40B4-BE49-F238E27FC236}">
                <a16:creationId xmlns:a16="http://schemas.microsoft.com/office/drawing/2014/main" id="{9154998A-3DF5-4924-B8D2-8A10B40C433B}"/>
              </a:ext>
            </a:extLst>
          </p:cNvPr>
          <p:cNvPicPr>
            <a:picLocks noChangeAspect="1"/>
          </p:cNvPicPr>
          <p:nvPr/>
        </p:nvPicPr>
        <p:blipFill>
          <a:blip r:embed="rId6"/>
          <a:stretch>
            <a:fillRect/>
          </a:stretch>
        </p:blipFill>
        <p:spPr>
          <a:xfrm>
            <a:off x="10549948" y="1814080"/>
            <a:ext cx="1733550" cy="1809750"/>
          </a:xfrm>
          <a:prstGeom prst="rect">
            <a:avLst/>
          </a:prstGeom>
        </p:spPr>
      </p:pic>
      <p:pic>
        <p:nvPicPr>
          <p:cNvPr id="14" name="Картина 13">
            <a:extLst>
              <a:ext uri="{FF2B5EF4-FFF2-40B4-BE49-F238E27FC236}">
                <a16:creationId xmlns:a16="http://schemas.microsoft.com/office/drawing/2014/main" id="{1C1E3F60-AE89-436D-A9B3-609C4A4C3AEE}"/>
              </a:ext>
            </a:extLst>
          </p:cNvPr>
          <p:cNvPicPr>
            <a:picLocks noChangeAspect="1"/>
          </p:cNvPicPr>
          <p:nvPr/>
        </p:nvPicPr>
        <p:blipFill>
          <a:blip r:embed="rId7"/>
          <a:stretch>
            <a:fillRect/>
          </a:stretch>
        </p:blipFill>
        <p:spPr>
          <a:xfrm>
            <a:off x="10549948" y="630863"/>
            <a:ext cx="1733550" cy="1183217"/>
          </a:xfrm>
          <a:prstGeom prst="rect">
            <a:avLst/>
          </a:prstGeom>
        </p:spPr>
      </p:pic>
    </p:spTree>
    <p:extLst>
      <p:ext uri="{BB962C8B-B14F-4D97-AF65-F5344CB8AC3E}">
        <p14:creationId xmlns:p14="http://schemas.microsoft.com/office/powerpoint/2010/main" val="3758219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лавие 16">
            <a:extLst>
              <a:ext uri="{FF2B5EF4-FFF2-40B4-BE49-F238E27FC236}">
                <a16:creationId xmlns:a16="http://schemas.microsoft.com/office/drawing/2014/main" id="{3C056199-D13F-3109-4307-AE20418B9FFB}"/>
              </a:ext>
            </a:extLst>
          </p:cNvPr>
          <p:cNvSpPr>
            <a:spLocks noGrp="1"/>
          </p:cNvSpPr>
          <p:nvPr>
            <p:ph type="title"/>
          </p:nvPr>
        </p:nvSpPr>
        <p:spPr>
          <a:xfrm>
            <a:off x="431214" y="366342"/>
            <a:ext cx="11070557" cy="932563"/>
          </a:xfrm>
        </p:spPr>
        <p:txBody>
          <a:bodyPr/>
          <a:lstStyle/>
          <a:p>
            <a:r>
              <a:rPr lang="bg-BG" sz="2800" b="1" dirty="0">
                <a:solidFill>
                  <a:srgbClr val="FFC000"/>
                </a:solidFill>
                <a:latin typeface="Georgia" panose="02040502050405020303" pitchFamily="18" charset="0"/>
              </a:rPr>
              <a:t>Разпознаваемост и признание</a:t>
            </a:r>
            <a:br>
              <a:rPr lang="bg-BG" sz="2800" b="1" dirty="0">
                <a:solidFill>
                  <a:srgbClr val="FFC000"/>
                </a:solidFill>
                <a:latin typeface="Georgia" panose="02040502050405020303" pitchFamily="18" charset="0"/>
              </a:rPr>
            </a:br>
            <a:r>
              <a:rPr lang="bg-BG" sz="2800" b="1" dirty="0">
                <a:solidFill>
                  <a:srgbClr val="FFC000"/>
                </a:solidFill>
                <a:latin typeface="Georgia" panose="02040502050405020303" pitchFamily="18" charset="0"/>
              </a:rPr>
              <a:t> в общността</a:t>
            </a:r>
          </a:p>
        </p:txBody>
      </p:sp>
      <p:sp>
        <p:nvSpPr>
          <p:cNvPr id="18" name="Подзаглавие 17">
            <a:extLst>
              <a:ext uri="{FF2B5EF4-FFF2-40B4-BE49-F238E27FC236}">
                <a16:creationId xmlns:a16="http://schemas.microsoft.com/office/drawing/2014/main" id="{6A71EF4F-0973-A229-BBCC-1AFCEEEB857E}"/>
              </a:ext>
            </a:extLst>
          </p:cNvPr>
          <p:cNvSpPr>
            <a:spLocks noGrp="1"/>
          </p:cNvSpPr>
          <p:nvPr>
            <p:ph type="body" sz="quarter" idx="15"/>
          </p:nvPr>
        </p:nvSpPr>
        <p:spPr>
          <a:xfrm>
            <a:off x="431800" y="1990725"/>
            <a:ext cx="5185229" cy="3481388"/>
          </a:xfrm>
        </p:spPr>
        <p:txBody>
          <a:bodyPr/>
          <a:lstStyle/>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Трайни партньорства с медиите</a:t>
            </a:r>
          </a:p>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Умения за ефективно и атрактивно присъствие в социалните медии</a:t>
            </a:r>
          </a:p>
          <a:p>
            <a:pPr>
              <a:lnSpc>
                <a:spcPts val="1800"/>
              </a:lnSpc>
              <a:buFontTx/>
              <a:buChar char="-"/>
            </a:pPr>
            <a:r>
              <a:rPr lang="bg-BG" sz="2000" dirty="0">
                <a:solidFill>
                  <a:srgbClr val="002060"/>
                </a:solidFill>
                <a:latin typeface="Georgia" panose="02040502050405020303" pitchFamily="18" charset="0"/>
                <a:ea typeface="Lato" panose="020F0502020204030203" pitchFamily="34" charset="0"/>
                <a:cs typeface="Lato" panose="020F0502020204030203" pitchFamily="34" charset="0"/>
              </a:rPr>
              <a:t>Партньорства с местните институции  за събития, инициативи, форуми</a:t>
            </a:r>
          </a:p>
          <a:p>
            <a:pPr>
              <a:lnSpc>
                <a:spcPts val="1800"/>
              </a:lnSpc>
              <a:buFontTx/>
              <a:buChar char="-"/>
            </a:pPr>
            <a:endParaRPr lang="bg-BG" sz="2000" dirty="0">
              <a:solidFill>
                <a:srgbClr val="002060"/>
              </a:solidFill>
              <a:latin typeface="Georgia" panose="02040502050405020303" pitchFamily="18" charset="0"/>
              <a:ea typeface="Lato" panose="020F0502020204030203" pitchFamily="34" charset="0"/>
              <a:cs typeface="Lato" panose="020F0502020204030203" pitchFamily="34" charset="0"/>
            </a:endParaRPr>
          </a:p>
          <a:p>
            <a:pPr>
              <a:buFontTx/>
              <a:buChar char="-"/>
            </a:pPr>
            <a:endParaRPr lang="bg-BG" dirty="0"/>
          </a:p>
        </p:txBody>
      </p:sp>
      <p:pic>
        <p:nvPicPr>
          <p:cNvPr id="5" name="Картина 4">
            <a:extLst>
              <a:ext uri="{FF2B5EF4-FFF2-40B4-BE49-F238E27FC236}">
                <a16:creationId xmlns:a16="http://schemas.microsoft.com/office/drawing/2014/main" id="{1F1B83B4-6B87-4AFE-8F64-42D116C5362E}"/>
              </a:ext>
            </a:extLst>
          </p:cNvPr>
          <p:cNvPicPr>
            <a:picLocks noChangeAspect="1"/>
          </p:cNvPicPr>
          <p:nvPr/>
        </p:nvPicPr>
        <p:blipFill>
          <a:blip r:embed="rId2"/>
          <a:stretch>
            <a:fillRect/>
          </a:stretch>
        </p:blipFill>
        <p:spPr>
          <a:xfrm>
            <a:off x="5209953" y="1169581"/>
            <a:ext cx="6982047" cy="4185061"/>
          </a:xfrm>
          <a:prstGeom prst="rect">
            <a:avLst/>
          </a:prstGeom>
        </p:spPr>
      </p:pic>
      <p:pic>
        <p:nvPicPr>
          <p:cNvPr id="7" name="Картина 6">
            <a:extLst>
              <a:ext uri="{FF2B5EF4-FFF2-40B4-BE49-F238E27FC236}">
                <a16:creationId xmlns:a16="http://schemas.microsoft.com/office/drawing/2014/main" id="{5DC8A3D4-FC76-4C77-B156-92F9D2034D72}"/>
              </a:ext>
            </a:extLst>
          </p:cNvPr>
          <p:cNvPicPr>
            <a:picLocks noChangeAspect="1"/>
          </p:cNvPicPr>
          <p:nvPr/>
        </p:nvPicPr>
        <p:blipFill>
          <a:blip r:embed="rId3"/>
          <a:stretch>
            <a:fillRect/>
          </a:stretch>
        </p:blipFill>
        <p:spPr>
          <a:xfrm>
            <a:off x="1215247" y="3524693"/>
            <a:ext cx="3301712" cy="2791047"/>
          </a:xfrm>
          <a:prstGeom prst="rect">
            <a:avLst/>
          </a:prstGeom>
        </p:spPr>
      </p:pic>
    </p:spTree>
    <p:extLst>
      <p:ext uri="{BB962C8B-B14F-4D97-AF65-F5344CB8AC3E}">
        <p14:creationId xmlns:p14="http://schemas.microsoft.com/office/powerpoint/2010/main" val="2960922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ов контейнер 9">
            <a:extLst>
              <a:ext uri="{FF2B5EF4-FFF2-40B4-BE49-F238E27FC236}">
                <a16:creationId xmlns:a16="http://schemas.microsoft.com/office/drawing/2014/main" id="{9C70B468-3145-0044-C1FE-AC05E4FA113B}"/>
              </a:ext>
            </a:extLst>
          </p:cNvPr>
          <p:cNvSpPr>
            <a:spLocks noGrp="1"/>
          </p:cNvSpPr>
          <p:nvPr>
            <p:ph type="body" sz="quarter" idx="10"/>
          </p:nvPr>
        </p:nvSpPr>
        <p:spPr>
          <a:xfrm>
            <a:off x="561474" y="224590"/>
            <a:ext cx="11101137" cy="932563"/>
          </a:xfrm>
          <a:solidFill>
            <a:schemeClr val="accent2">
              <a:lumMod val="75000"/>
            </a:schemeClr>
          </a:solidFill>
        </p:spPr>
        <p:txBody>
          <a:bodyPr/>
          <a:lstStyle/>
          <a:p>
            <a:pPr marL="0" indent="0">
              <a:buNone/>
            </a:pPr>
            <a:r>
              <a:rPr lang="bg-BG" dirty="0">
                <a:solidFill>
                  <a:schemeClr val="bg1"/>
                </a:solidFill>
              </a:rPr>
              <a:t>      </a:t>
            </a:r>
            <a:r>
              <a:rPr lang="bg-BG" b="1" dirty="0">
                <a:solidFill>
                  <a:schemeClr val="bg1"/>
                </a:solidFill>
                <a:latin typeface="Georgia" panose="02040502050405020303" pitchFamily="18" charset="0"/>
              </a:rPr>
              <a:t>Активно и постоянно ангажиране  на членовете</a:t>
            </a:r>
          </a:p>
        </p:txBody>
      </p:sp>
      <p:sp>
        <p:nvSpPr>
          <p:cNvPr id="12" name="Правоъгълник 11">
            <a:extLst>
              <a:ext uri="{FF2B5EF4-FFF2-40B4-BE49-F238E27FC236}">
                <a16:creationId xmlns:a16="http://schemas.microsoft.com/office/drawing/2014/main" id="{5AFDF83B-3ABC-B036-C13C-BE4B16CF16DC}"/>
              </a:ext>
            </a:extLst>
          </p:cNvPr>
          <p:cNvSpPr/>
          <p:nvPr/>
        </p:nvSpPr>
        <p:spPr>
          <a:xfrm>
            <a:off x="1173874" y="673104"/>
            <a:ext cx="9015661" cy="70373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400" b="1" dirty="0">
                <a:solidFill>
                  <a:srgbClr val="002060"/>
                </a:solidFill>
                <a:latin typeface="Georgia" panose="02040502050405020303" pitchFamily="18" charset="0"/>
                <a:ea typeface="Lato" panose="020F0502020204030203" pitchFamily="34" charset="0"/>
                <a:cs typeface="Lato" panose="020F0502020204030203" pitchFamily="34" charset="0"/>
              </a:rPr>
              <a:t>Проучване на РИ 2021: Какво харесват и какво не харесват членовете?                                                                </a:t>
            </a:r>
            <a:endParaRPr lang="bg-BG" sz="24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13" name="Текстово поле 12">
            <a:extLst>
              <a:ext uri="{FF2B5EF4-FFF2-40B4-BE49-F238E27FC236}">
                <a16:creationId xmlns:a16="http://schemas.microsoft.com/office/drawing/2014/main" id="{046BB385-A9D9-1654-7BB1-6E98ED37B9DF}"/>
              </a:ext>
            </a:extLst>
          </p:cNvPr>
          <p:cNvSpPr txBox="1"/>
          <p:nvPr/>
        </p:nvSpPr>
        <p:spPr>
          <a:xfrm>
            <a:off x="110056" y="1628797"/>
            <a:ext cx="4350959" cy="4585871"/>
          </a:xfrm>
          <a:prstGeom prst="rect">
            <a:avLst/>
          </a:prstGeom>
          <a:solidFill>
            <a:schemeClr val="accent3">
              <a:lumMod val="20000"/>
              <a:lumOff val="80000"/>
            </a:schemeClr>
          </a:solidFill>
          <a:ln>
            <a:solidFill>
              <a:srgbClr val="0070C0"/>
            </a:solidFill>
          </a:ln>
        </p:spPr>
        <p:txBody>
          <a:bodyPr wrap="square" rtlCol="0">
            <a:spAutoFit/>
          </a:bodyPr>
          <a:lstStyle/>
          <a:p>
            <a:pPr algn="ctr"/>
            <a:r>
              <a:rPr lang="bg-BG" sz="2200" b="1" u="sng" dirty="0">
                <a:solidFill>
                  <a:srgbClr val="00B050"/>
                </a:solidFill>
                <a:latin typeface="Georgia" panose="02040502050405020303" pitchFamily="18" charset="0"/>
                <a:ea typeface="Lato" panose="020F0502020204030203" pitchFamily="34" charset="0"/>
                <a:cs typeface="Lato" panose="020F0502020204030203" pitchFamily="34" charset="0"/>
              </a:rPr>
              <a:t>Харесват:</a:t>
            </a:r>
          </a:p>
          <a:p>
            <a:pPr marL="285750" indent="-285750">
              <a:buFontTx/>
              <a:buChar char="-"/>
            </a:pPr>
            <a:r>
              <a:rPr lang="bg-BG" b="1" dirty="0">
                <a:solidFill>
                  <a:srgbClr val="00B050"/>
                </a:solidFill>
                <a:latin typeface="Georgia" panose="02040502050405020303" pitchFamily="18" charset="0"/>
                <a:ea typeface="Lato" panose="020F0502020204030203" pitchFamily="34" charset="0"/>
                <a:cs typeface="Lato" panose="020F0502020204030203" pitchFamily="34" charset="0"/>
              </a:rPr>
              <a:t>Приятелството </a:t>
            </a:r>
            <a:r>
              <a:rPr lang="bg-BG" dirty="0">
                <a:solidFill>
                  <a:srgbClr val="00B050"/>
                </a:solidFill>
                <a:latin typeface="Georgia" panose="02040502050405020303" pitchFamily="18" charset="0"/>
                <a:ea typeface="Lato" panose="020F0502020204030203" pitchFamily="34" charset="0"/>
                <a:cs typeface="Lato" panose="020F0502020204030203" pitchFamily="34" charset="0"/>
              </a:rPr>
              <a:t>и общуването</a:t>
            </a:r>
          </a:p>
          <a:p>
            <a:pPr marL="285750" indent="-285750">
              <a:buFontTx/>
              <a:buChar char="-"/>
            </a:pPr>
            <a:r>
              <a:rPr lang="bg-BG" dirty="0">
                <a:solidFill>
                  <a:srgbClr val="00B050"/>
                </a:solidFill>
                <a:latin typeface="Georgia" panose="02040502050405020303" pitchFamily="18" charset="0"/>
                <a:ea typeface="Lato" panose="020F0502020204030203" pitchFamily="34" charset="0"/>
                <a:cs typeface="Lato" panose="020F0502020204030203" pitchFamily="34" charset="0"/>
              </a:rPr>
              <a:t>Да научават нови неща от </a:t>
            </a:r>
            <a:r>
              <a:rPr lang="bg-BG" b="1" dirty="0">
                <a:solidFill>
                  <a:srgbClr val="00B050"/>
                </a:solidFill>
                <a:latin typeface="Georgia" panose="02040502050405020303" pitchFamily="18" charset="0"/>
                <a:ea typeface="Lato" panose="020F0502020204030203" pitchFamily="34" charset="0"/>
                <a:cs typeface="Lato" panose="020F0502020204030203" pitchFamily="34" charset="0"/>
              </a:rPr>
              <a:t>интересни лектори</a:t>
            </a:r>
          </a:p>
          <a:p>
            <a:pPr marL="285750" indent="-285750">
              <a:buFontTx/>
              <a:buChar char="-"/>
            </a:pPr>
            <a:r>
              <a:rPr lang="bg-BG" b="1" dirty="0">
                <a:solidFill>
                  <a:srgbClr val="00B050"/>
                </a:solidFill>
                <a:latin typeface="Georgia" panose="02040502050405020303" pitchFamily="18" charset="0"/>
                <a:ea typeface="Lato" panose="020F0502020204030203" pitchFamily="34" charset="0"/>
                <a:cs typeface="Lato" panose="020F0502020204030203" pitchFamily="34" charset="0"/>
              </a:rPr>
              <a:t>Дискусии</a:t>
            </a:r>
            <a:r>
              <a:rPr lang="bg-BG" dirty="0">
                <a:solidFill>
                  <a:srgbClr val="00B050"/>
                </a:solidFill>
                <a:latin typeface="Georgia" panose="02040502050405020303" pitchFamily="18" charset="0"/>
                <a:ea typeface="Lato" panose="020F0502020204030203" pitchFamily="34" charset="0"/>
                <a:cs typeface="Lato" panose="020F0502020204030203" pitchFamily="34" charset="0"/>
              </a:rPr>
              <a:t> по  важни и интересни теми</a:t>
            </a:r>
          </a:p>
          <a:p>
            <a:pPr marL="285750" indent="-285750">
              <a:buFontTx/>
              <a:buChar char="-"/>
            </a:pPr>
            <a:r>
              <a:rPr lang="bg-BG" dirty="0">
                <a:solidFill>
                  <a:srgbClr val="00B050"/>
                </a:solidFill>
                <a:latin typeface="Georgia" panose="02040502050405020303" pitchFamily="18" charset="0"/>
                <a:ea typeface="Lato" panose="020F0502020204030203" pitchFamily="34" charset="0"/>
                <a:cs typeface="Lato" panose="020F0502020204030203" pitchFamily="34" charset="0"/>
              </a:rPr>
              <a:t> Възможности </a:t>
            </a:r>
            <a:r>
              <a:rPr lang="bg-BG" b="1" dirty="0">
                <a:solidFill>
                  <a:srgbClr val="00B050"/>
                </a:solidFill>
                <a:latin typeface="Georgia" panose="02040502050405020303" pitchFamily="18" charset="0"/>
                <a:ea typeface="Lato" panose="020F0502020204030203" pitchFamily="34" charset="0"/>
                <a:cs typeface="Lato" panose="020F0502020204030203" pitchFamily="34" charset="0"/>
              </a:rPr>
              <a:t>да се включват в живота на общността </a:t>
            </a:r>
            <a:r>
              <a:rPr lang="bg-BG" dirty="0">
                <a:solidFill>
                  <a:srgbClr val="00B050"/>
                </a:solidFill>
                <a:latin typeface="Georgia" panose="02040502050405020303" pitchFamily="18" charset="0"/>
                <a:ea typeface="Lato" panose="020F0502020204030203" pitchFamily="34" charset="0"/>
                <a:cs typeface="Lato" panose="020F0502020204030203" pitchFamily="34" charset="0"/>
              </a:rPr>
              <a:t>– </a:t>
            </a:r>
            <a:r>
              <a:rPr lang="bg-BG" b="1" dirty="0">
                <a:solidFill>
                  <a:srgbClr val="00B050"/>
                </a:solidFill>
                <a:latin typeface="Georgia" panose="02040502050405020303" pitchFamily="18" charset="0"/>
                <a:ea typeface="Lato" panose="020F0502020204030203" pitchFamily="34" charset="0"/>
                <a:cs typeface="Lato" panose="020F0502020204030203" pitchFamily="34" charset="0"/>
              </a:rPr>
              <a:t>събития и проекти</a:t>
            </a:r>
          </a:p>
          <a:p>
            <a:pPr marL="285750" indent="-285750">
              <a:buFontTx/>
              <a:buChar char="-"/>
            </a:pPr>
            <a:r>
              <a:rPr lang="bg-BG" b="1" dirty="0">
                <a:solidFill>
                  <a:srgbClr val="00B050"/>
                </a:solidFill>
                <a:latin typeface="Georgia" panose="02040502050405020303" pitchFamily="18" charset="0"/>
                <a:ea typeface="Lato" panose="020F0502020204030203" pitchFamily="34" charset="0"/>
                <a:cs typeface="Lato" panose="020F0502020204030203" pitchFamily="34" charset="0"/>
              </a:rPr>
              <a:t>Хибридните срещи</a:t>
            </a:r>
            <a:r>
              <a:rPr lang="bg-BG" dirty="0">
                <a:solidFill>
                  <a:srgbClr val="00B050"/>
                </a:solidFill>
                <a:latin typeface="Georgia" panose="02040502050405020303" pitchFamily="18" charset="0"/>
                <a:ea typeface="Lato" panose="020F0502020204030203" pitchFamily="34" charset="0"/>
                <a:cs typeface="Lato" panose="020F0502020204030203" pitchFamily="34" charset="0"/>
              </a:rPr>
              <a:t> – възможност за гостуване на експерти и известни личности; участие в живота на клуба при невъзможност да са на мястото на срещата</a:t>
            </a:r>
          </a:p>
          <a:p>
            <a:pPr marL="285750" indent="-285750">
              <a:buFontTx/>
              <a:buChar char="-"/>
            </a:pPr>
            <a:endParaRPr lang="bg-BG" dirty="0"/>
          </a:p>
        </p:txBody>
      </p:sp>
      <p:sp>
        <p:nvSpPr>
          <p:cNvPr id="15" name="Текстово поле 14">
            <a:extLst>
              <a:ext uri="{FF2B5EF4-FFF2-40B4-BE49-F238E27FC236}">
                <a16:creationId xmlns:a16="http://schemas.microsoft.com/office/drawing/2014/main" id="{0943BF72-2990-7C08-70AA-7AEF4F40D430}"/>
              </a:ext>
            </a:extLst>
          </p:cNvPr>
          <p:cNvSpPr txBox="1"/>
          <p:nvPr/>
        </p:nvSpPr>
        <p:spPr>
          <a:xfrm>
            <a:off x="7697972" y="1502774"/>
            <a:ext cx="4461945" cy="4862870"/>
          </a:xfrm>
          <a:prstGeom prst="rect">
            <a:avLst/>
          </a:prstGeom>
          <a:solidFill>
            <a:schemeClr val="accent3">
              <a:lumMod val="20000"/>
              <a:lumOff val="80000"/>
            </a:schemeClr>
          </a:solidFill>
          <a:ln>
            <a:solidFill>
              <a:srgbClr val="0070C0"/>
            </a:solidFill>
          </a:ln>
        </p:spPr>
        <p:txBody>
          <a:bodyPr wrap="square" rtlCol="0">
            <a:spAutoFit/>
          </a:bodyPr>
          <a:lstStyle/>
          <a:p>
            <a:pPr algn="ctr"/>
            <a:r>
              <a:rPr lang="bg-BG" sz="2200" b="1" u="sn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Не харесват</a:t>
            </a:r>
            <a:r>
              <a:rPr lang="bg-BG" sz="2200"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Виртуалните срещи</a:t>
            </a:r>
            <a:r>
              <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 в които няма възможност за общуване</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Слаби лидери</a:t>
            </a:r>
            <a:r>
              <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 президенти, при които годината  минава вяло</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Скучни и досадни гости и лектори</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Лошо управление на времето </a:t>
            </a:r>
            <a:r>
              <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 дълги и непродуктивни срещи</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Групи и клики в клуба</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Претенции за ексклузивност</a:t>
            </a:r>
            <a:r>
              <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 липса на многообразие в състава на клуба</a:t>
            </a:r>
          </a:p>
          <a:p>
            <a:pPr marL="285750" indent="-285750">
              <a:buFontTx/>
              <a:buChar char="-"/>
            </a:pPr>
            <a:r>
              <a:rPr lang="bg-BG" b="1"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Ритуали и формалности </a:t>
            </a:r>
            <a:r>
              <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rPr>
              <a:t>от типа на молитви и песни</a:t>
            </a:r>
          </a:p>
          <a:p>
            <a:pPr marL="285750" indent="-285750">
              <a:buFontTx/>
              <a:buChar char="-"/>
            </a:pPr>
            <a:endPar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endParaRPr>
          </a:p>
          <a:p>
            <a:pPr marL="285750" indent="-285750">
              <a:buFontTx/>
              <a:buChar char="-"/>
            </a:pPr>
            <a:endParaRPr lang="bg-BG" dirty="0">
              <a:solidFill>
                <a:schemeClr val="accent5">
                  <a:lumMod val="50000"/>
                </a:schemeClr>
              </a:solidFill>
              <a:latin typeface="Georgia" panose="02040502050405020303" pitchFamily="18" charset="0"/>
              <a:ea typeface="Lato" panose="020F0502020204030203" pitchFamily="34" charset="0"/>
              <a:cs typeface="Lato" panose="020F0502020204030203" pitchFamily="34" charset="0"/>
            </a:endParaRPr>
          </a:p>
        </p:txBody>
      </p:sp>
      <p:pic>
        <p:nvPicPr>
          <p:cNvPr id="2" name="Картина 1">
            <a:extLst>
              <a:ext uri="{FF2B5EF4-FFF2-40B4-BE49-F238E27FC236}">
                <a16:creationId xmlns:a16="http://schemas.microsoft.com/office/drawing/2014/main" id="{8EFDE152-1EDA-470D-94AA-74D436529A83}"/>
              </a:ext>
            </a:extLst>
          </p:cNvPr>
          <p:cNvPicPr>
            <a:picLocks noChangeAspect="1"/>
          </p:cNvPicPr>
          <p:nvPr/>
        </p:nvPicPr>
        <p:blipFill>
          <a:blip r:embed="rId2"/>
          <a:stretch>
            <a:fillRect/>
          </a:stretch>
        </p:blipFill>
        <p:spPr>
          <a:xfrm>
            <a:off x="4552360" y="1406681"/>
            <a:ext cx="3087282" cy="1601587"/>
          </a:xfrm>
          <a:prstGeom prst="rect">
            <a:avLst/>
          </a:prstGeom>
        </p:spPr>
      </p:pic>
      <p:pic>
        <p:nvPicPr>
          <p:cNvPr id="7" name="Картина 6">
            <a:extLst>
              <a:ext uri="{FF2B5EF4-FFF2-40B4-BE49-F238E27FC236}">
                <a16:creationId xmlns:a16="http://schemas.microsoft.com/office/drawing/2014/main" id="{6AC5D133-ED31-4E9F-A2B4-656906D6697A}"/>
              </a:ext>
            </a:extLst>
          </p:cNvPr>
          <p:cNvPicPr>
            <a:picLocks noChangeAspect="1"/>
          </p:cNvPicPr>
          <p:nvPr/>
        </p:nvPicPr>
        <p:blipFill>
          <a:blip r:embed="rId3"/>
          <a:stretch>
            <a:fillRect/>
          </a:stretch>
        </p:blipFill>
        <p:spPr>
          <a:xfrm>
            <a:off x="4572001" y="4976407"/>
            <a:ext cx="3125971" cy="1888385"/>
          </a:xfrm>
          <a:prstGeom prst="rect">
            <a:avLst/>
          </a:prstGeom>
        </p:spPr>
      </p:pic>
      <p:pic>
        <p:nvPicPr>
          <p:cNvPr id="8" name="Картина 7">
            <a:extLst>
              <a:ext uri="{FF2B5EF4-FFF2-40B4-BE49-F238E27FC236}">
                <a16:creationId xmlns:a16="http://schemas.microsoft.com/office/drawing/2014/main" id="{283F9882-B032-4A58-A98E-FE3FF66D4149}"/>
              </a:ext>
            </a:extLst>
          </p:cNvPr>
          <p:cNvPicPr>
            <a:picLocks noChangeAspect="1"/>
          </p:cNvPicPr>
          <p:nvPr/>
        </p:nvPicPr>
        <p:blipFill>
          <a:blip r:embed="rId4"/>
          <a:stretch>
            <a:fillRect/>
          </a:stretch>
        </p:blipFill>
        <p:spPr>
          <a:xfrm>
            <a:off x="4591898" y="3125292"/>
            <a:ext cx="3076909" cy="1753623"/>
          </a:xfrm>
          <a:prstGeom prst="rect">
            <a:avLst/>
          </a:prstGeom>
        </p:spPr>
      </p:pic>
    </p:spTree>
    <p:extLst>
      <p:ext uri="{BB962C8B-B14F-4D97-AF65-F5344CB8AC3E}">
        <p14:creationId xmlns:p14="http://schemas.microsoft.com/office/powerpoint/2010/main" val="499763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ов контейнер 4">
            <a:extLst>
              <a:ext uri="{FF2B5EF4-FFF2-40B4-BE49-F238E27FC236}">
                <a16:creationId xmlns:a16="http://schemas.microsoft.com/office/drawing/2014/main" id="{3A92112D-E566-074D-9A8F-6FBF90A42806}"/>
              </a:ext>
            </a:extLst>
          </p:cNvPr>
          <p:cNvSpPr>
            <a:spLocks noGrp="1"/>
          </p:cNvSpPr>
          <p:nvPr>
            <p:ph type="body" sz="quarter" idx="10"/>
          </p:nvPr>
        </p:nvSpPr>
        <p:spPr>
          <a:xfrm>
            <a:off x="652463" y="145378"/>
            <a:ext cx="10972798" cy="850232"/>
          </a:xfrm>
          <a:solidFill>
            <a:schemeClr val="accent2">
              <a:lumMod val="75000"/>
            </a:schemeClr>
          </a:solidFill>
        </p:spPr>
        <p:txBody>
          <a:bodyPr/>
          <a:lstStyle/>
          <a:p>
            <a:pPr marL="0" indent="0">
              <a:buNone/>
            </a:pPr>
            <a:r>
              <a:rPr lang="bg-BG" dirty="0"/>
              <a:t>       </a:t>
            </a:r>
            <a:r>
              <a:rPr lang="bg-BG" b="1" dirty="0">
                <a:solidFill>
                  <a:schemeClr val="bg1"/>
                </a:solidFill>
                <a:latin typeface="Georgia" panose="02040502050405020303" pitchFamily="18" charset="0"/>
              </a:rPr>
              <a:t>Ясни цели, свързани с членството. План за развитие.</a:t>
            </a:r>
          </a:p>
        </p:txBody>
      </p:sp>
      <p:sp>
        <p:nvSpPr>
          <p:cNvPr id="2" name="Текстово поле 1">
            <a:extLst>
              <a:ext uri="{FF2B5EF4-FFF2-40B4-BE49-F238E27FC236}">
                <a16:creationId xmlns:a16="http://schemas.microsoft.com/office/drawing/2014/main" id="{386ED282-252E-25EC-B40A-88F8D14D5AD0}"/>
              </a:ext>
            </a:extLst>
          </p:cNvPr>
          <p:cNvSpPr txBox="1"/>
          <p:nvPr/>
        </p:nvSpPr>
        <p:spPr>
          <a:xfrm>
            <a:off x="566739" y="835457"/>
            <a:ext cx="11058522" cy="1938992"/>
          </a:xfrm>
          <a:prstGeom prst="rect">
            <a:avLst/>
          </a:prstGeom>
          <a:solidFill>
            <a:srgbClr val="FFFF99"/>
          </a:solidFill>
        </p:spPr>
        <p:txBody>
          <a:bodyPr wrap="square" rtlCol="0">
            <a:spAutoFit/>
          </a:bodyPr>
          <a:lstStyle/>
          <a:p>
            <a:r>
              <a:rPr lang="bg-BG" sz="2000" b="1" dirty="0">
                <a:latin typeface="Georgia" panose="02040502050405020303" pitchFamily="18" charset="0"/>
              </a:rPr>
              <a:t>Числа </a:t>
            </a:r>
            <a:r>
              <a:rPr lang="bg-BG" sz="2000" dirty="0">
                <a:latin typeface="Georgia" panose="02040502050405020303" pitchFamily="18" charset="0"/>
              </a:rPr>
              <a:t>за четирите зони, само за Ротари клубовете:</a:t>
            </a:r>
          </a:p>
          <a:p>
            <a:pPr marL="285750" indent="-285750">
              <a:buFontTx/>
              <a:buChar char="-"/>
            </a:pPr>
            <a:r>
              <a:rPr lang="bg-BG" sz="2000" b="1" dirty="0">
                <a:latin typeface="Georgia" panose="02040502050405020303" pitchFamily="18" charset="0"/>
              </a:rPr>
              <a:t>От 664 </a:t>
            </a:r>
            <a:r>
              <a:rPr lang="bg-BG" sz="2000" dirty="0">
                <a:latin typeface="Georgia" panose="02040502050405020303" pitchFamily="18" charset="0"/>
              </a:rPr>
              <a:t>през 2019 </a:t>
            </a:r>
            <a:r>
              <a:rPr lang="bg-BG" sz="2000" b="1" dirty="0">
                <a:latin typeface="Georgia" panose="02040502050405020303" pitchFamily="18" charset="0"/>
              </a:rPr>
              <a:t>– 617 </a:t>
            </a:r>
            <a:r>
              <a:rPr lang="bg-BG" sz="2000" dirty="0">
                <a:latin typeface="Georgia" panose="02040502050405020303" pitchFamily="18" charset="0"/>
              </a:rPr>
              <a:t>ротарианци към 12.09.</a:t>
            </a:r>
          </a:p>
          <a:p>
            <a:pPr marL="285750" indent="-285750">
              <a:buFontTx/>
              <a:buChar char="-"/>
            </a:pPr>
            <a:r>
              <a:rPr lang="bg-BG" sz="2000" b="1" dirty="0">
                <a:latin typeface="Georgia" panose="02040502050405020303" pitchFamily="18" charset="0"/>
              </a:rPr>
              <a:t>Приети 97</a:t>
            </a:r>
            <a:r>
              <a:rPr lang="bg-BG" sz="2000" dirty="0">
                <a:latin typeface="Georgia" panose="02040502050405020303" pitchFamily="18" charset="0"/>
              </a:rPr>
              <a:t>, възстановено членство на </a:t>
            </a:r>
            <a:r>
              <a:rPr lang="bg-BG" sz="2000" b="1" dirty="0">
                <a:latin typeface="Georgia" panose="02040502050405020303" pitchFamily="18" charset="0"/>
              </a:rPr>
              <a:t>3</a:t>
            </a:r>
            <a:r>
              <a:rPr lang="bg-BG" sz="2000" dirty="0">
                <a:latin typeface="Georgia" panose="02040502050405020303" pitchFamily="18" charset="0"/>
              </a:rPr>
              <a:t> ротарианци, </a:t>
            </a:r>
            <a:r>
              <a:rPr lang="bg-BG" sz="2000" b="1" dirty="0">
                <a:latin typeface="Georgia" panose="02040502050405020303" pitchFamily="18" charset="0"/>
              </a:rPr>
              <a:t>напуснали 147</a:t>
            </a:r>
            <a:r>
              <a:rPr lang="bg-BG" sz="2000" dirty="0">
                <a:latin typeface="Georgia" panose="02040502050405020303" pitchFamily="18" charset="0"/>
              </a:rPr>
              <a:t>, 8 от напусналите са нови членове.</a:t>
            </a:r>
          </a:p>
          <a:p>
            <a:pPr marL="285750" indent="-285750">
              <a:buFontTx/>
              <a:buChar char="-"/>
            </a:pPr>
            <a:r>
              <a:rPr lang="bg-BG" sz="2000" b="1" dirty="0">
                <a:latin typeface="Georgia" panose="02040502050405020303" pitchFamily="18" charset="0"/>
              </a:rPr>
              <a:t>Шест</a:t>
            </a:r>
            <a:r>
              <a:rPr lang="bg-BG" sz="2000" dirty="0">
                <a:latin typeface="Georgia" panose="02040502050405020303" pitchFamily="18" charset="0"/>
              </a:rPr>
              <a:t> клуба не са приели нито един член за последните 3 години.</a:t>
            </a:r>
          </a:p>
          <a:p>
            <a:pPr marL="285750" indent="-285750">
              <a:buFontTx/>
              <a:buChar char="-"/>
            </a:pPr>
            <a:r>
              <a:rPr lang="bg-BG" sz="2000" dirty="0">
                <a:latin typeface="Georgia" panose="02040502050405020303" pitchFamily="18" charset="0"/>
              </a:rPr>
              <a:t>Един терминиран клуб. Два клуба с под 15 члена, три с под 10.</a:t>
            </a:r>
          </a:p>
        </p:txBody>
      </p:sp>
      <p:sp>
        <p:nvSpPr>
          <p:cNvPr id="6" name="Текстово поле 5">
            <a:extLst>
              <a:ext uri="{FF2B5EF4-FFF2-40B4-BE49-F238E27FC236}">
                <a16:creationId xmlns:a16="http://schemas.microsoft.com/office/drawing/2014/main" id="{DC2B6C5D-B9FF-F7C7-938C-7B94FB8781E5}"/>
              </a:ext>
            </a:extLst>
          </p:cNvPr>
          <p:cNvSpPr txBox="1"/>
          <p:nvPr/>
        </p:nvSpPr>
        <p:spPr>
          <a:xfrm>
            <a:off x="237506" y="2864571"/>
            <a:ext cx="11566567" cy="3785652"/>
          </a:xfrm>
          <a:prstGeom prst="rect">
            <a:avLst/>
          </a:prstGeom>
          <a:noFill/>
        </p:spPr>
        <p:txBody>
          <a:bodyPr wrap="square">
            <a:spAutoFit/>
          </a:bodyPr>
          <a:lstStyle/>
          <a:p>
            <a:endParaRPr lang="bg-BG" sz="2000" dirty="0">
              <a:latin typeface="Georgia" panose="02040502050405020303" pitchFamily="18" charset="0"/>
            </a:endParaRPr>
          </a:p>
          <a:p>
            <a:pPr marL="285750" indent="-285750">
              <a:buFontTx/>
              <a:buChar char="-"/>
            </a:pPr>
            <a:endParaRPr lang="bg-BG" sz="2000" dirty="0">
              <a:latin typeface="Georgia" panose="02040502050405020303" pitchFamily="18" charset="0"/>
            </a:endParaRPr>
          </a:p>
          <a:p>
            <a:pPr marL="342900" indent="-342900">
              <a:buAutoNum type="arabicPeriod"/>
            </a:pPr>
            <a:r>
              <a:rPr lang="bg-BG" sz="2000" b="1" dirty="0">
                <a:latin typeface="Georgia" panose="02040502050405020303" pitchFamily="18" charset="0"/>
              </a:rPr>
              <a:t>Нови членове  - на всеки клуб е нужен план за устойчиво и </a:t>
            </a:r>
          </a:p>
          <a:p>
            <a:r>
              <a:rPr lang="bg-BG" sz="2000" b="1" dirty="0">
                <a:latin typeface="Georgia" panose="02040502050405020303" pitchFamily="18" charset="0"/>
              </a:rPr>
              <a:t>постоянно развитие с ясни цели</a:t>
            </a:r>
          </a:p>
          <a:p>
            <a:r>
              <a:rPr lang="bg-BG" sz="2000" dirty="0">
                <a:latin typeface="Georgia" panose="02040502050405020303" pitchFamily="18" charset="0"/>
              </a:rPr>
              <a:t>  -  хора, различни от обичайната ни среда, да търсим представителност на общността, нови професионални групи</a:t>
            </a:r>
          </a:p>
          <a:p>
            <a:r>
              <a:rPr lang="bg-BG" sz="2000" dirty="0">
                <a:latin typeface="Georgia" panose="02040502050405020303" pitchFamily="18" charset="0"/>
              </a:rPr>
              <a:t> 2. </a:t>
            </a:r>
            <a:r>
              <a:rPr lang="bg-BG" sz="2000" b="1" dirty="0">
                <a:latin typeface="Georgia" panose="02040502050405020303" pitchFamily="18" charset="0"/>
              </a:rPr>
              <a:t>Ангажиране и задържане на приятелите: </a:t>
            </a:r>
            <a:r>
              <a:rPr lang="bg-BG" sz="2000" dirty="0">
                <a:latin typeface="Georgia" panose="02040502050405020303" pitchFamily="18" charset="0"/>
              </a:rPr>
              <a:t>Решаваща е клубната култура – на равнопоставеност, включване, зачитане. Ангажират и задържат проектите, добре организираните събития, възможностите за професионални контакти и лично израстване</a:t>
            </a:r>
            <a:r>
              <a:rPr lang="en-US" sz="2000" dirty="0">
                <a:latin typeface="Georgia" panose="02040502050405020303" pitchFamily="18" charset="0"/>
              </a:rPr>
              <a:t>.</a:t>
            </a:r>
            <a:endParaRPr lang="bg-BG" sz="2000" dirty="0">
              <a:latin typeface="Georgia" panose="02040502050405020303" pitchFamily="18" charset="0"/>
            </a:endParaRPr>
          </a:p>
          <a:p>
            <a:r>
              <a:rPr lang="bg-BG" sz="2000" dirty="0">
                <a:latin typeface="Georgia" panose="02040502050405020303" pitchFamily="18" charset="0"/>
              </a:rPr>
              <a:t>3. </a:t>
            </a:r>
            <a:r>
              <a:rPr lang="bg-BG" sz="2000" b="1" dirty="0">
                <a:latin typeface="Georgia" panose="02040502050405020303" pitchFamily="18" charset="0"/>
              </a:rPr>
              <a:t>Нови възможности  - </a:t>
            </a:r>
            <a:r>
              <a:rPr lang="bg-BG" sz="2000" dirty="0">
                <a:latin typeface="Georgia" panose="02040502050405020303" pitchFamily="18" charset="0"/>
              </a:rPr>
              <a:t>потенциалът на сателитните клубове, на различните типове членство</a:t>
            </a:r>
          </a:p>
          <a:p>
            <a:endParaRPr lang="bg-BG" sz="2000" dirty="0">
              <a:latin typeface="Georgia" panose="02040502050405020303" pitchFamily="18" charset="0"/>
            </a:endParaRPr>
          </a:p>
        </p:txBody>
      </p:sp>
      <p:sp>
        <p:nvSpPr>
          <p:cNvPr id="3" name="Текстово поле 2">
            <a:extLst>
              <a:ext uri="{FF2B5EF4-FFF2-40B4-BE49-F238E27FC236}">
                <a16:creationId xmlns:a16="http://schemas.microsoft.com/office/drawing/2014/main" id="{7CE0132A-EBD2-0AA2-F52F-A30F28A4A5A2}"/>
              </a:ext>
            </a:extLst>
          </p:cNvPr>
          <p:cNvSpPr txBox="1"/>
          <p:nvPr/>
        </p:nvSpPr>
        <p:spPr>
          <a:xfrm>
            <a:off x="566739" y="2704418"/>
            <a:ext cx="10972797" cy="707886"/>
          </a:xfrm>
          <a:prstGeom prst="rect">
            <a:avLst/>
          </a:prstGeom>
          <a:solidFill>
            <a:srgbClr val="66FF66"/>
          </a:solidFill>
        </p:spPr>
        <p:txBody>
          <a:bodyPr wrap="square" rtlCol="0">
            <a:spAutoFit/>
          </a:bodyPr>
          <a:lstStyle/>
          <a:p>
            <a:r>
              <a:rPr lang="bg-BG" sz="1800" dirty="0">
                <a:latin typeface="Georgia" panose="02040502050405020303" pitchFamily="18" charset="0"/>
              </a:rPr>
              <a:t>   </a:t>
            </a:r>
            <a:r>
              <a:rPr lang="bg-BG" sz="2000" dirty="0">
                <a:latin typeface="Georgia" panose="02040502050405020303" pitchFamily="18" charset="0"/>
              </a:rPr>
              <a:t>РК Велико Търново – от 44 – 58 члена, сателитен клуб Павликени.</a:t>
            </a:r>
          </a:p>
          <a:p>
            <a:endParaRPr lang="bg-BG" sz="2000" dirty="0">
              <a:latin typeface="Georgia" panose="02040502050405020303" pitchFamily="18" charset="0"/>
            </a:endParaRPr>
          </a:p>
        </p:txBody>
      </p:sp>
      <p:pic>
        <p:nvPicPr>
          <p:cNvPr id="1026" name="Picture 2" descr="The Rotary Pin ...... - Rotary Club Sopot International">
            <a:extLst>
              <a:ext uri="{FF2B5EF4-FFF2-40B4-BE49-F238E27FC236}">
                <a16:creationId xmlns:a16="http://schemas.microsoft.com/office/drawing/2014/main" id="{12762B20-5AF9-31AF-471D-70F9336995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08" r="2145"/>
          <a:stretch/>
        </p:blipFill>
        <p:spPr bwMode="auto">
          <a:xfrm>
            <a:off x="9669881" y="2550695"/>
            <a:ext cx="1955380" cy="114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36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879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8040" y="2814769"/>
            <a:ext cx="8075920" cy="1228606"/>
          </a:xfrm>
        </p:spPr>
        <p:txBody>
          <a:bodyPr/>
          <a:lstStyle/>
          <a:p>
            <a:r>
              <a:rPr lang="ru-RU" dirty="0"/>
              <a:t>Успешно </a:t>
            </a:r>
            <a:r>
              <a:rPr lang="bg-BG" dirty="0"/>
              <a:t>планиране на дейността на Ротари клуб</a:t>
            </a:r>
          </a:p>
        </p:txBody>
      </p:sp>
      <p:sp>
        <p:nvSpPr>
          <p:cNvPr id="3" name="Subtitle 2"/>
          <p:cNvSpPr>
            <a:spLocks noGrp="1"/>
          </p:cNvSpPr>
          <p:nvPr>
            <p:ph type="subTitle" idx="1"/>
          </p:nvPr>
        </p:nvSpPr>
        <p:spPr/>
        <p:txBody>
          <a:bodyPr/>
          <a:lstStyle/>
          <a:p>
            <a:r>
              <a:rPr lang="bg-BG" dirty="0"/>
              <a:t>ПП Даниел Маринов РК Велико Търново</a:t>
            </a:r>
          </a:p>
        </p:txBody>
      </p:sp>
    </p:spTree>
    <p:extLst>
      <p:ext uri="{BB962C8B-B14F-4D97-AF65-F5344CB8AC3E}">
        <p14:creationId xmlns:p14="http://schemas.microsoft.com/office/powerpoint/2010/main" val="2805251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99140" y="487084"/>
            <a:ext cx="6323960" cy="495905"/>
          </a:xfrm>
        </p:spPr>
        <p:txBody>
          <a:bodyPr/>
          <a:lstStyle/>
          <a:p>
            <a:r>
              <a:rPr lang="bg-BG" altLang="en-US" dirty="0"/>
              <a:t>ЗАЩО ДА ПЛАНИРАМЕ?</a:t>
            </a:r>
            <a:endParaRPr lang="bg-BG" dirty="0"/>
          </a:p>
        </p:txBody>
      </p:sp>
      <p:sp>
        <p:nvSpPr>
          <p:cNvPr id="6" name="Subtitle 5"/>
          <p:cNvSpPr>
            <a:spLocks noGrp="1"/>
          </p:cNvSpPr>
          <p:nvPr>
            <p:ph type="subTitle" idx="1"/>
          </p:nvPr>
        </p:nvSpPr>
        <p:spPr>
          <a:xfrm>
            <a:off x="799140" y="1312195"/>
            <a:ext cx="6323959" cy="5035609"/>
          </a:xfrm>
        </p:spPr>
        <p:txBody>
          <a:bodyPr/>
          <a:lstStyle/>
          <a:p>
            <a:r>
              <a:rPr lang="bg-BG" altLang="en-US" b="1" dirty="0">
                <a:solidFill>
                  <a:srgbClr val="901F93"/>
                </a:solidFill>
                <a:latin typeface="Trebuchet MS" panose="020B0603020202020204" pitchFamily="34" charset="0"/>
                <a:ea typeface="Microsoft YaHei UI" panose="020B0503020204020204" pitchFamily="34" charset="-122"/>
              </a:rPr>
              <a:t>За да реализираме мечтите си!</a:t>
            </a:r>
          </a:p>
          <a:p>
            <a:endParaRPr lang="bg-BG" altLang="en-US" sz="2400" b="1" dirty="0">
              <a:solidFill>
                <a:srgbClr val="901F93"/>
              </a:solidFill>
              <a:latin typeface="Trebuchet MS" panose="020B0603020202020204" pitchFamily="34" charset="0"/>
              <a:ea typeface="Microsoft YaHei UI" panose="020B0503020204020204" pitchFamily="34" charset="-122"/>
            </a:endParaRPr>
          </a:p>
          <a:p>
            <a:r>
              <a:rPr lang="bg-BG" altLang="en-US" sz="2400" b="1" dirty="0">
                <a:solidFill>
                  <a:srgbClr val="901F93"/>
                </a:solidFill>
                <a:latin typeface="Trebuchet MS" panose="020B0603020202020204" pitchFamily="34" charset="0"/>
                <a:ea typeface="Microsoft YaHei UI" panose="020B0503020204020204" pitchFamily="34" charset="-122"/>
              </a:rPr>
              <a:t>За да обсъдим предварително кои са:</a:t>
            </a:r>
          </a:p>
          <a:p>
            <a:pPr marL="342900" indent="-342900">
              <a:buFont typeface="Arial" panose="020B0604020202020204" pitchFamily="34" charset="0"/>
              <a:buChar char="•"/>
            </a:pPr>
            <a:r>
              <a:rPr lang="bg-BG" altLang="en-US" sz="2400" dirty="0">
                <a:solidFill>
                  <a:srgbClr val="901F93"/>
                </a:solidFill>
                <a:latin typeface="Trebuchet MS" panose="020B0603020202020204" pitchFamily="34" charset="0"/>
                <a:ea typeface="Microsoft YaHei UI" panose="020B0503020204020204" pitchFamily="34" charset="-122"/>
              </a:rPr>
              <a:t>слабите ни страни </a:t>
            </a:r>
            <a:r>
              <a:rPr lang="bg-BG" altLang="en-US" sz="2000" dirty="0">
                <a:solidFill>
                  <a:srgbClr val="901F93"/>
                </a:solidFill>
                <a:latin typeface="Trebuchet MS" panose="020B0603020202020204" pitchFamily="34" charset="0"/>
                <a:ea typeface="Microsoft YaHei UI" panose="020B0503020204020204" pitchFamily="34" charset="-122"/>
              </a:rPr>
              <a:t>(какво не ни достига),</a:t>
            </a:r>
            <a:endParaRPr lang="bg-BG" altLang="en-US" sz="2400" dirty="0">
              <a:solidFill>
                <a:srgbClr val="901F93"/>
              </a:solidFill>
              <a:latin typeface="Trebuchet MS" panose="020B0603020202020204" pitchFamily="34" charset="0"/>
              <a:ea typeface="Microsoft YaHei UI" panose="020B0503020204020204" pitchFamily="34" charset="-122"/>
            </a:endParaRPr>
          </a:p>
          <a:p>
            <a:pPr marL="342900" indent="-342900">
              <a:buFont typeface="Arial" panose="020B0604020202020204" pitchFamily="34" charset="0"/>
              <a:buChar char="•"/>
            </a:pPr>
            <a:r>
              <a:rPr lang="bg-BG" altLang="en-US" sz="2400" dirty="0">
                <a:solidFill>
                  <a:srgbClr val="901F93"/>
                </a:solidFill>
                <a:latin typeface="Trebuchet MS" panose="020B0603020202020204" pitchFamily="34" charset="0"/>
                <a:ea typeface="Microsoft YaHei UI" panose="020B0503020204020204" pitchFamily="34" charset="-122"/>
              </a:rPr>
              <a:t>силните ни страни,</a:t>
            </a:r>
          </a:p>
          <a:p>
            <a:r>
              <a:rPr lang="bg-BG" altLang="en-US" sz="2400" b="1" dirty="0">
                <a:solidFill>
                  <a:srgbClr val="901F93"/>
                </a:solidFill>
                <a:latin typeface="Trebuchet MS" panose="020B0603020202020204" pitchFamily="34" charset="0"/>
                <a:ea typeface="Microsoft YaHei UI" panose="020B0503020204020204" pitchFamily="34" charset="-122"/>
              </a:rPr>
              <a:t>и да си поставим цели, които обвързват нашите силни и слаби страни.</a:t>
            </a:r>
          </a:p>
          <a:p>
            <a:endParaRPr lang="bg-BG" altLang="en-US" b="1" dirty="0">
              <a:solidFill>
                <a:srgbClr val="901F93"/>
              </a:solidFill>
              <a:latin typeface="Trebuchet MS" panose="020B0603020202020204" pitchFamily="34" charset="0"/>
              <a:ea typeface="Microsoft YaHei UI" panose="020B0503020204020204" pitchFamily="34" charset="-122"/>
            </a:endParaRPr>
          </a:p>
          <a:p>
            <a:endParaRPr lang="bg-BG" altLang="en-US" b="1" dirty="0">
              <a:solidFill>
                <a:srgbClr val="901F93"/>
              </a:solidFill>
              <a:latin typeface="Trebuchet MS" panose="020B0603020202020204" pitchFamily="34" charset="0"/>
              <a:ea typeface="Microsoft YaHei UI" panose="020B0503020204020204" pitchFamily="34" charset="-122"/>
            </a:endParaRPr>
          </a:p>
          <a:p>
            <a:endParaRPr lang="en-US" altLang="en-US" b="1" dirty="0">
              <a:solidFill>
                <a:srgbClr val="901F93"/>
              </a:solidFill>
              <a:latin typeface="Trebuchet MS" panose="020B0603020202020204" pitchFamily="34" charset="0"/>
              <a:ea typeface="Microsoft YaHei UI" panose="020B0503020204020204" pitchFamily="34" charset="-122"/>
            </a:endParaRPr>
          </a:p>
        </p:txBody>
      </p:sp>
      <p:pic>
        <p:nvPicPr>
          <p:cNvPr id="24" name="Контейнер за картина 23">
            <a:extLst>
              <a:ext uri="{FF2B5EF4-FFF2-40B4-BE49-F238E27FC236}">
                <a16:creationId xmlns:a16="http://schemas.microsoft.com/office/drawing/2014/main" id="{79B8B23C-AC84-44A4-8B1B-BE0847A1693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312" r="19312"/>
          <a:stretch>
            <a:fillRect/>
          </a:stretch>
        </p:blipFill>
        <p:spPr>
          <a:xfrm>
            <a:off x="7772400" y="1517347"/>
            <a:ext cx="4419600" cy="4800502"/>
          </a:xfrm>
        </p:spPr>
      </p:pic>
      <p:sp>
        <p:nvSpPr>
          <p:cNvPr id="8" name="Правоъгълник 7">
            <a:extLst>
              <a:ext uri="{FF2B5EF4-FFF2-40B4-BE49-F238E27FC236}">
                <a16:creationId xmlns:a16="http://schemas.microsoft.com/office/drawing/2014/main" id="{6130ECBF-0A25-408C-9A7A-CEBCB34CC420}"/>
              </a:ext>
            </a:extLst>
          </p:cNvPr>
          <p:cNvSpPr/>
          <p:nvPr/>
        </p:nvSpPr>
        <p:spPr>
          <a:xfrm>
            <a:off x="7838573" y="487084"/>
            <a:ext cx="4287254" cy="1323439"/>
          </a:xfrm>
          <a:prstGeom prst="rect">
            <a:avLst/>
          </a:prstGeom>
          <a:noFill/>
          <a:ln>
            <a:noFill/>
          </a:ln>
          <a:effectLst>
            <a:outerShdw blurRad="50800" dist="38100" dir="2700000" algn="tl" rotWithShape="0">
              <a:prstClr val="black">
                <a:alpha val="40000"/>
              </a:prstClr>
            </a:outerShdw>
          </a:effectLst>
        </p:spPr>
        <p:txBody>
          <a:bodyPr wrap="square">
            <a:spAutoFit/>
          </a:bodyPr>
          <a:lstStyle/>
          <a:p>
            <a:pPr algn="ctr"/>
            <a:r>
              <a:rPr lang="ru-RU" sz="2000" b="1" dirty="0">
                <a:solidFill>
                  <a:srgbClr val="901F93"/>
                </a:solidFill>
                <a:latin typeface="Trebuchet MS" panose="020B0603020202020204" pitchFamily="34" charset="0"/>
                <a:ea typeface="Microsoft YaHei UI" panose="020B0503020204020204" pitchFamily="34" charset="-122"/>
              </a:rPr>
              <a:t>Мечтата не се </a:t>
            </a:r>
            <a:r>
              <a:rPr lang="bg-BG" sz="2000" b="1" dirty="0">
                <a:solidFill>
                  <a:srgbClr val="901F93"/>
                </a:solidFill>
                <a:latin typeface="Trebuchet MS" panose="020B0603020202020204" pitchFamily="34" charset="0"/>
                <a:ea typeface="Microsoft YaHei UI" panose="020B0503020204020204" pitchFamily="34" charset="-122"/>
              </a:rPr>
              <a:t>превръща</a:t>
            </a:r>
            <a:r>
              <a:rPr lang="ru-RU" sz="2000" b="1" dirty="0">
                <a:solidFill>
                  <a:srgbClr val="901F93"/>
                </a:solidFill>
                <a:latin typeface="Trebuchet MS" panose="020B0603020202020204" pitchFamily="34" charset="0"/>
                <a:ea typeface="Microsoft YaHei UI" panose="020B0503020204020204" pitchFamily="34" charset="-122"/>
              </a:rPr>
              <a:t> в </a:t>
            </a:r>
            <a:r>
              <a:rPr lang="bg-BG" sz="2000" b="1" dirty="0">
                <a:solidFill>
                  <a:srgbClr val="901F93"/>
                </a:solidFill>
                <a:latin typeface="Trebuchet MS" panose="020B0603020202020204" pitchFamily="34" charset="0"/>
                <a:ea typeface="Microsoft YaHei UI" panose="020B0503020204020204" pitchFamily="34" charset="-122"/>
              </a:rPr>
              <a:t>реалност</a:t>
            </a:r>
            <a:r>
              <a:rPr lang="ru-RU" sz="2000" b="1" dirty="0">
                <a:solidFill>
                  <a:srgbClr val="901F93"/>
                </a:solidFill>
                <a:latin typeface="Trebuchet MS" panose="020B0603020202020204" pitchFamily="34" charset="0"/>
                <a:ea typeface="Microsoft YaHei UI" panose="020B0503020204020204" pitchFamily="34" charset="-122"/>
              </a:rPr>
              <a:t> чрез магия</a:t>
            </a:r>
            <a:r>
              <a:rPr lang="en-US" sz="2000" b="1" dirty="0">
                <a:solidFill>
                  <a:srgbClr val="901F93"/>
                </a:solidFill>
                <a:latin typeface="Trebuchet MS" panose="020B0603020202020204" pitchFamily="34" charset="0"/>
                <a:ea typeface="Microsoft YaHei UI" panose="020B0503020204020204" pitchFamily="34" charset="-122"/>
              </a:rPr>
              <a:t>.</a:t>
            </a:r>
            <a:r>
              <a:rPr lang="ru-RU" sz="2000" b="1" dirty="0">
                <a:solidFill>
                  <a:srgbClr val="901F93"/>
                </a:solidFill>
                <a:latin typeface="Trebuchet MS" panose="020B0603020202020204" pitchFamily="34" charset="0"/>
                <a:ea typeface="Microsoft YaHei UI" panose="020B0503020204020204" pitchFamily="34" charset="-122"/>
              </a:rPr>
              <a:t> </a:t>
            </a:r>
            <a:endParaRPr lang="en-US" sz="2000" b="1" dirty="0">
              <a:solidFill>
                <a:srgbClr val="901F93"/>
              </a:solidFill>
              <a:latin typeface="Trebuchet MS" panose="020B0603020202020204" pitchFamily="34" charset="0"/>
              <a:ea typeface="Microsoft YaHei UI" panose="020B0503020204020204" pitchFamily="34" charset="-122"/>
            </a:endParaRPr>
          </a:p>
          <a:p>
            <a:pPr algn="ctr"/>
            <a:r>
              <a:rPr lang="bg-BG" sz="2000" b="1" dirty="0">
                <a:solidFill>
                  <a:srgbClr val="901F93"/>
                </a:solidFill>
                <a:latin typeface="Trebuchet MS" panose="020B0603020202020204" pitchFamily="34" charset="0"/>
                <a:ea typeface="Microsoft YaHei UI" panose="020B0503020204020204" pitchFamily="34" charset="-122"/>
              </a:rPr>
              <a:t>Отнема</a:t>
            </a:r>
            <a:r>
              <a:rPr lang="ru-RU" sz="2000" b="1" dirty="0">
                <a:solidFill>
                  <a:srgbClr val="901F93"/>
                </a:solidFill>
                <a:latin typeface="Trebuchet MS" panose="020B0603020202020204" pitchFamily="34" charset="0"/>
                <a:ea typeface="Microsoft YaHei UI" panose="020B0503020204020204" pitchFamily="34" charset="-122"/>
              </a:rPr>
              <a:t> пот, </a:t>
            </a:r>
            <a:r>
              <a:rPr lang="bg-BG" sz="2000" b="1" dirty="0">
                <a:solidFill>
                  <a:srgbClr val="901F93"/>
                </a:solidFill>
                <a:latin typeface="Trebuchet MS" panose="020B0603020202020204" pitchFamily="34" charset="0"/>
                <a:ea typeface="Microsoft YaHei UI" panose="020B0503020204020204" pitchFamily="34" charset="-122"/>
              </a:rPr>
              <a:t>решителност</a:t>
            </a:r>
            <a:r>
              <a:rPr lang="ru-RU" sz="2000" b="1" dirty="0">
                <a:solidFill>
                  <a:srgbClr val="901F93"/>
                </a:solidFill>
                <a:latin typeface="Trebuchet MS" panose="020B0603020202020204" pitchFamily="34" charset="0"/>
                <a:ea typeface="Microsoft YaHei UI" panose="020B0503020204020204" pitchFamily="34" charset="-122"/>
              </a:rPr>
              <a:t> и </a:t>
            </a:r>
            <a:r>
              <a:rPr lang="bg-BG" sz="2000" b="1" dirty="0">
                <a:solidFill>
                  <a:srgbClr val="901F93"/>
                </a:solidFill>
                <a:latin typeface="Trebuchet MS" panose="020B0603020202020204" pitchFamily="34" charset="0"/>
                <a:ea typeface="Microsoft YaHei UI" panose="020B0503020204020204" pitchFamily="34" charset="-122"/>
              </a:rPr>
              <a:t>упорита</a:t>
            </a:r>
            <a:r>
              <a:rPr lang="ru-RU" sz="2000" b="1" dirty="0">
                <a:solidFill>
                  <a:srgbClr val="901F93"/>
                </a:solidFill>
                <a:latin typeface="Trebuchet MS" panose="020B0603020202020204" pitchFamily="34" charset="0"/>
                <a:ea typeface="Microsoft YaHei UI" panose="020B0503020204020204" pitchFamily="34" charset="-122"/>
              </a:rPr>
              <a:t> работа.</a:t>
            </a:r>
            <a:endParaRPr lang="bg-BG" sz="2000" b="1" dirty="0">
              <a:solidFill>
                <a:srgbClr val="901F93"/>
              </a:solidFill>
              <a:latin typeface="Trebuchet MS" panose="020B0603020202020204" pitchFamily="34" charset="0"/>
              <a:ea typeface="Microsoft YaHei UI" panose="020B0503020204020204" pitchFamily="34" charset="-122"/>
            </a:endParaRPr>
          </a:p>
        </p:txBody>
      </p:sp>
    </p:spTree>
    <p:extLst>
      <p:ext uri="{BB962C8B-B14F-4D97-AF65-F5344CB8AC3E}">
        <p14:creationId xmlns:p14="http://schemas.microsoft.com/office/powerpoint/2010/main" val="15037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a:extLst>
              <a:ext uri="{FF2B5EF4-FFF2-40B4-BE49-F238E27FC236}">
                <a16:creationId xmlns:a16="http://schemas.microsoft.com/office/drawing/2014/main" id="{66F98214-B784-4B13-A753-44B3E657FAE8}"/>
              </a:ext>
            </a:extLst>
          </p:cNvPr>
          <p:cNvSpPr>
            <a:spLocks noGrp="1"/>
          </p:cNvSpPr>
          <p:nvPr>
            <p:ph type="body" sz="quarter" idx="10"/>
          </p:nvPr>
        </p:nvSpPr>
        <p:spPr>
          <a:xfrm>
            <a:off x="2715941" y="1259975"/>
            <a:ext cx="9032958" cy="4003788"/>
          </a:xfrm>
          <a:solidFill>
            <a:schemeClr val="accent5">
              <a:lumMod val="20000"/>
              <a:lumOff val="80000"/>
            </a:schemeClr>
          </a:solidFill>
        </p:spPr>
        <p:txBody>
          <a:bodyPr/>
          <a:lstStyle/>
          <a:p>
            <a:r>
              <a:rPr lang="bg-BG" altLang="en-US" sz="2400" dirty="0">
                <a:solidFill>
                  <a:srgbClr val="901F93"/>
                </a:solidFill>
                <a:latin typeface="Trebuchet MS" panose="020B0603020202020204" pitchFamily="34" charset="0"/>
                <a:ea typeface="Microsoft YaHei UI" panose="020B0503020204020204" pitchFamily="34" charset="-122"/>
              </a:rPr>
              <a:t>За да си отговорим на въпроса: как ще се развива клубът през следващата ротарианска година</a:t>
            </a:r>
          </a:p>
          <a:p>
            <a:r>
              <a:rPr lang="bg-BG" altLang="en-US" sz="2400" dirty="0">
                <a:solidFill>
                  <a:srgbClr val="901F93"/>
                </a:solidFill>
                <a:latin typeface="Trebuchet MS" panose="020B0603020202020204" pitchFamily="34" charset="0"/>
                <a:ea typeface="Microsoft YaHei UI" panose="020B0503020204020204" pitchFamily="34" charset="-122"/>
              </a:rPr>
              <a:t>За да запалим членовете, да ги вдъхновим да участват, като споделяме ЗАЕДНО мечтите си</a:t>
            </a:r>
          </a:p>
          <a:p>
            <a:r>
              <a:rPr lang="bg-BG" altLang="en-US" sz="2400" dirty="0">
                <a:solidFill>
                  <a:srgbClr val="901F93"/>
                </a:solidFill>
                <a:latin typeface="Trebuchet MS" panose="020B0603020202020204" pitchFamily="34" charset="0"/>
                <a:ea typeface="Microsoft YaHei UI" panose="020B0503020204020204" pitchFamily="34" charset="-122"/>
              </a:rPr>
              <a:t>За да имаме опорни точки – когато изпълняваме плана и когато се отчитаме</a:t>
            </a:r>
          </a:p>
          <a:p>
            <a:r>
              <a:rPr lang="bg-BG" altLang="en-US" sz="2400" dirty="0">
                <a:solidFill>
                  <a:srgbClr val="901F93"/>
                </a:solidFill>
                <a:latin typeface="Trebuchet MS" panose="020B0603020202020204" pitchFamily="34" charset="0"/>
                <a:ea typeface="Microsoft YaHei UI" panose="020B0503020204020204" pitchFamily="34" charset="-122"/>
              </a:rPr>
              <a:t>За да преодолеем притесненията си, като подредим задачите и обмислим рисковете </a:t>
            </a:r>
            <a:r>
              <a:rPr lang="bg-BG" altLang="en-US" sz="2400" u="sng" dirty="0">
                <a:solidFill>
                  <a:srgbClr val="901F93"/>
                </a:solidFill>
                <a:latin typeface="Trebuchet MS" panose="020B0603020202020204" pitchFamily="34" charset="0"/>
                <a:ea typeface="Microsoft YaHei UI" panose="020B0503020204020204" pitchFamily="34" charset="-122"/>
              </a:rPr>
              <a:t>предварително</a:t>
            </a:r>
          </a:p>
        </p:txBody>
      </p:sp>
      <p:sp>
        <p:nvSpPr>
          <p:cNvPr id="3" name="Text Placeholder 12">
            <a:extLst>
              <a:ext uri="{FF2B5EF4-FFF2-40B4-BE49-F238E27FC236}">
                <a16:creationId xmlns:a16="http://schemas.microsoft.com/office/drawing/2014/main" id="{19CA7FCE-FEA4-4DB2-8EC6-A00D1AEE9271}"/>
              </a:ext>
            </a:extLst>
          </p:cNvPr>
          <p:cNvSpPr txBox="1">
            <a:spLocks/>
          </p:cNvSpPr>
          <p:nvPr/>
        </p:nvSpPr>
        <p:spPr>
          <a:xfrm>
            <a:off x="443101" y="2450797"/>
            <a:ext cx="3240000" cy="954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bg-BG" b="1" dirty="0">
                <a:solidFill>
                  <a:srgbClr val="901F93"/>
                </a:solidFill>
                <a:latin typeface="Trebuchet MS" panose="020B0603020202020204" pitchFamily="34" charset="0"/>
                <a:ea typeface="Microsoft YaHei UI" panose="020B0503020204020204" pitchFamily="34" charset="-122"/>
              </a:rPr>
              <a:t>Защо да планираме?</a:t>
            </a:r>
          </a:p>
        </p:txBody>
      </p:sp>
    </p:spTree>
    <p:extLst>
      <p:ext uri="{BB962C8B-B14F-4D97-AF65-F5344CB8AC3E}">
        <p14:creationId xmlns:p14="http://schemas.microsoft.com/office/powerpoint/2010/main" val="3794109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Контейнер за картина 2">
            <a:extLst>
              <a:ext uri="{FF2B5EF4-FFF2-40B4-BE49-F238E27FC236}">
                <a16:creationId xmlns:a16="http://schemas.microsoft.com/office/drawing/2014/main" id="{663109CF-39B7-48C5-A7FE-FE3634F947A6}"/>
              </a:ext>
            </a:extLst>
          </p:cNvPr>
          <p:cNvPicPr>
            <a:picLocks noChangeAspect="1"/>
          </p:cNvPicPr>
          <p:nvPr/>
        </p:nvPicPr>
        <p:blipFill>
          <a:blip r:embed="rId3">
            <a:extLst>
              <a:ext uri="{28A0092B-C50C-407E-A947-70E740481C1C}">
                <a14:useLocalDpi xmlns:a14="http://schemas.microsoft.com/office/drawing/2010/main" val="0"/>
              </a:ext>
            </a:extLst>
          </a:blip>
          <a:srcRect l="21875" r="21875"/>
          <a:stretch>
            <a:fillRect/>
          </a:stretch>
        </p:blipFill>
        <p:spPr>
          <a:xfrm>
            <a:off x="8522477" y="488293"/>
            <a:ext cx="3132112" cy="3132112"/>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effectLst>
            <a:outerShdw blurRad="50800" dist="38100" dir="2700000" algn="tl" rotWithShape="0">
              <a:prstClr val="black">
                <a:alpha val="40000"/>
              </a:prstClr>
            </a:outerShdw>
          </a:effectLst>
        </p:spPr>
      </p:pic>
      <p:pic>
        <p:nvPicPr>
          <p:cNvPr id="7" name="Картина 6">
            <a:extLst>
              <a:ext uri="{FF2B5EF4-FFF2-40B4-BE49-F238E27FC236}">
                <a16:creationId xmlns:a16="http://schemas.microsoft.com/office/drawing/2014/main" id="{2AC4EA2A-F81A-4219-9430-47D0B4A348DD}"/>
              </a:ext>
            </a:extLst>
          </p:cNvPr>
          <p:cNvPicPr>
            <a:picLocks noChangeAspect="1"/>
          </p:cNvPicPr>
          <p:nvPr/>
        </p:nvPicPr>
        <p:blipFill>
          <a:blip r:embed="rId4"/>
          <a:stretch>
            <a:fillRect/>
          </a:stretch>
        </p:blipFill>
        <p:spPr>
          <a:xfrm>
            <a:off x="5972070" y="2141716"/>
            <a:ext cx="2791612" cy="1863719"/>
          </a:xfrm>
          <a:prstGeom prst="rect">
            <a:avLst/>
          </a:prstGeom>
          <a:effectLst>
            <a:outerShdw blurRad="50800" dist="38100" dir="2700000" algn="tl" rotWithShape="0">
              <a:prstClr val="black">
                <a:alpha val="40000"/>
              </a:prstClr>
            </a:outerShdw>
          </a:effectLst>
        </p:spPr>
      </p:pic>
      <p:pic>
        <p:nvPicPr>
          <p:cNvPr id="8" name="Картина 7">
            <a:extLst>
              <a:ext uri="{FF2B5EF4-FFF2-40B4-BE49-F238E27FC236}">
                <a16:creationId xmlns:a16="http://schemas.microsoft.com/office/drawing/2014/main" id="{0460C3FC-BC1D-47D8-8E32-F5B944B45C3C}"/>
              </a:ext>
            </a:extLst>
          </p:cNvPr>
          <p:cNvPicPr>
            <a:picLocks noChangeAspect="1"/>
          </p:cNvPicPr>
          <p:nvPr/>
        </p:nvPicPr>
        <p:blipFill>
          <a:blip r:embed="rId5"/>
          <a:stretch>
            <a:fillRect/>
          </a:stretch>
        </p:blipFill>
        <p:spPr>
          <a:xfrm>
            <a:off x="8348947" y="4167234"/>
            <a:ext cx="2791612" cy="2093710"/>
          </a:xfrm>
          <a:prstGeom prst="rect">
            <a:avLst/>
          </a:prstGeom>
          <a:effectLst>
            <a:outerShdw blurRad="50800" dist="38100" dir="2700000" algn="tl" rotWithShape="0">
              <a:prstClr val="black">
                <a:alpha val="40000"/>
              </a:prstClr>
            </a:outerShdw>
          </a:effectLst>
        </p:spPr>
      </p:pic>
      <p:pic>
        <p:nvPicPr>
          <p:cNvPr id="9" name="Картина 8">
            <a:extLst>
              <a:ext uri="{FF2B5EF4-FFF2-40B4-BE49-F238E27FC236}">
                <a16:creationId xmlns:a16="http://schemas.microsoft.com/office/drawing/2014/main" id="{636D71C1-A484-4266-955A-1B9CF198FFCE}"/>
              </a:ext>
            </a:extLst>
          </p:cNvPr>
          <p:cNvPicPr>
            <a:picLocks noChangeAspect="1"/>
          </p:cNvPicPr>
          <p:nvPr/>
        </p:nvPicPr>
        <p:blipFill>
          <a:blip r:embed="rId6"/>
          <a:stretch>
            <a:fillRect/>
          </a:stretch>
        </p:blipFill>
        <p:spPr>
          <a:xfrm>
            <a:off x="5145770" y="4167233"/>
            <a:ext cx="3140565" cy="2093710"/>
          </a:xfrm>
          <a:prstGeom prst="rect">
            <a:avLst/>
          </a:prstGeom>
          <a:effectLst>
            <a:outerShdw blurRad="50800" dist="38100" dir="2700000" algn="tl" rotWithShape="0">
              <a:prstClr val="black">
                <a:alpha val="40000"/>
              </a:prstClr>
            </a:outerShdw>
          </a:effectLst>
        </p:spPr>
      </p:pic>
      <p:sp>
        <p:nvSpPr>
          <p:cNvPr id="3" name="Text Placeholder 2"/>
          <p:cNvSpPr>
            <a:spLocks noGrp="1"/>
          </p:cNvSpPr>
          <p:nvPr>
            <p:ph type="body" sz="quarter" idx="10"/>
          </p:nvPr>
        </p:nvSpPr>
        <p:spPr>
          <a:xfrm>
            <a:off x="566454" y="1224086"/>
            <a:ext cx="5646821" cy="4471352"/>
          </a:xfrm>
          <a:ln>
            <a:noFill/>
          </a:ln>
        </p:spPr>
        <p:txBody>
          <a:bodyPr/>
          <a:lstStyle/>
          <a:p>
            <a:pPr marL="0" indent="0">
              <a:buNone/>
            </a:pPr>
            <a:r>
              <a:rPr lang="bg-BG" altLang="en-US" dirty="0">
                <a:solidFill>
                  <a:srgbClr val="901F93"/>
                </a:solidFill>
                <a:latin typeface="Trebuchet MS" panose="020B0603020202020204" pitchFamily="34" charset="0"/>
                <a:ea typeface="Microsoft YaHei UI" panose="020B0503020204020204" pitchFamily="34" charset="-122"/>
              </a:rPr>
              <a:t>Попитайте какви идеи за промяна имат:</a:t>
            </a:r>
          </a:p>
          <a:p>
            <a:r>
              <a:rPr lang="bg-BG" altLang="en-US" dirty="0">
                <a:solidFill>
                  <a:srgbClr val="901F93"/>
                </a:solidFill>
                <a:latin typeface="Trebuchet MS" panose="020B0603020202020204" pitchFamily="34" charset="0"/>
                <a:ea typeface="Microsoft YaHei UI" panose="020B0503020204020204" pitchFamily="34" charset="-122"/>
              </a:rPr>
              <a:t>Членовете на клуба</a:t>
            </a:r>
          </a:p>
          <a:p>
            <a:r>
              <a:rPr lang="bg-BG" altLang="en-US" dirty="0">
                <a:solidFill>
                  <a:srgbClr val="901F93"/>
                </a:solidFill>
                <a:latin typeface="Trebuchet MS" panose="020B0603020202020204" pitchFamily="34" charset="0"/>
                <a:ea typeface="Microsoft YaHei UI" panose="020B0503020204020204" pitchFamily="34" charset="-122"/>
              </a:rPr>
              <a:t>Хората от общността</a:t>
            </a:r>
          </a:p>
          <a:p>
            <a:r>
              <a:rPr lang="bg-BG" altLang="en-US" dirty="0">
                <a:solidFill>
                  <a:srgbClr val="901F93"/>
                </a:solidFill>
                <a:latin typeface="Trebuchet MS" panose="020B0603020202020204" pitchFamily="34" charset="0"/>
                <a:ea typeface="Microsoft YaHei UI" panose="020B0503020204020204" pitchFamily="34" charset="-122"/>
              </a:rPr>
              <a:t>Партньорите на клуба и т.н.</a:t>
            </a:r>
          </a:p>
          <a:p>
            <a:endParaRPr lang="bg-BG" altLang="en-US" b="1" dirty="0">
              <a:solidFill>
                <a:srgbClr val="901F93"/>
              </a:solidFill>
              <a:latin typeface="Trebuchet MS" panose="020B0603020202020204" pitchFamily="34" charset="0"/>
              <a:ea typeface="Microsoft YaHei UI" panose="020B0503020204020204" pitchFamily="34" charset="-122"/>
            </a:endParaRPr>
          </a:p>
          <a:p>
            <a:pPr marL="0" indent="0">
              <a:buNone/>
            </a:pPr>
            <a:endParaRPr lang="bg-BG" altLang="en-US" b="1" dirty="0">
              <a:solidFill>
                <a:srgbClr val="901F93"/>
              </a:solidFill>
              <a:latin typeface="Trebuchet MS" panose="020B0603020202020204" pitchFamily="34" charset="0"/>
              <a:ea typeface="Microsoft YaHei UI" panose="020B0503020204020204" pitchFamily="34" charset="-122"/>
            </a:endParaRPr>
          </a:p>
          <a:p>
            <a:pPr marL="0" indent="0">
              <a:buNone/>
            </a:pPr>
            <a:endParaRPr lang="bg-BG" altLang="en-US" b="1" dirty="0">
              <a:solidFill>
                <a:srgbClr val="901F93"/>
              </a:solidFill>
              <a:latin typeface="Trebuchet MS" panose="020B0603020202020204" pitchFamily="34" charset="0"/>
              <a:ea typeface="Microsoft YaHei UI" panose="020B0503020204020204" pitchFamily="34" charset="-122"/>
            </a:endParaRPr>
          </a:p>
        </p:txBody>
      </p:sp>
      <p:sp>
        <p:nvSpPr>
          <p:cNvPr id="4" name="Text Placeholder 2">
            <a:extLst>
              <a:ext uri="{FF2B5EF4-FFF2-40B4-BE49-F238E27FC236}">
                <a16:creationId xmlns:a16="http://schemas.microsoft.com/office/drawing/2014/main" id="{DE4C280F-F4B7-441B-8B09-7725FBC36E18}"/>
              </a:ext>
            </a:extLst>
          </p:cNvPr>
          <p:cNvSpPr txBox="1">
            <a:spLocks/>
          </p:cNvSpPr>
          <p:nvPr/>
        </p:nvSpPr>
        <p:spPr>
          <a:xfrm>
            <a:off x="6328611" y="1397861"/>
            <a:ext cx="5325978" cy="1675715"/>
          </a:xfrm>
          <a:prstGeom prst="rect">
            <a:avLst/>
          </a:prstGeom>
        </p:spPr>
        <p:txBody>
          <a:bodyPr wrap="square">
            <a:spAutoFit/>
          </a:bodyPr>
          <a:lstStyle>
            <a:lvl1pPr marL="228600" indent="-228600" algn="l" defTabSz="914400" rtl="0" eaLnBrk="1" latinLnBrk="0" hangingPunct="1">
              <a:lnSpc>
                <a:spcPts val="3400"/>
              </a:lnSpc>
              <a:spcBef>
                <a:spcPts val="1200"/>
              </a:spcBef>
              <a:buFont typeface="Arial" panose="020B0604020202020204" pitchFamily="34" charset="0"/>
              <a:buChar char="•"/>
              <a:defRPr sz="2600" kern="1200">
                <a:solidFill>
                  <a:schemeClr val="tx1"/>
                </a:solidFill>
                <a:latin typeface="Lato"/>
                <a:ea typeface="+mn-ea"/>
                <a:cs typeface="+mn-cs"/>
              </a:defRPr>
            </a:lvl1pPr>
            <a:lvl2pPr marL="685800" indent="-228600" algn="l" defTabSz="914400" rtl="0" eaLnBrk="1" latinLnBrk="0" hangingPunct="1">
              <a:lnSpc>
                <a:spcPts val="3400"/>
              </a:lnSpc>
              <a:spcBef>
                <a:spcPts val="1200"/>
              </a:spcBef>
              <a:buFont typeface="Arial" panose="020B0604020202020204" pitchFamily="34" charset="0"/>
              <a:buChar char="•"/>
              <a:defRPr sz="2600" kern="1200">
                <a:solidFill>
                  <a:schemeClr val="tx1"/>
                </a:solidFill>
                <a:latin typeface="Lato"/>
                <a:ea typeface="+mn-ea"/>
                <a:cs typeface="+mn-cs"/>
              </a:defRPr>
            </a:lvl2pPr>
            <a:lvl3pPr marL="1143000" indent="-228600" algn="l" defTabSz="914400" rtl="0" eaLnBrk="1" latinLnBrk="0" hangingPunct="1">
              <a:lnSpc>
                <a:spcPts val="3400"/>
              </a:lnSpc>
              <a:spcBef>
                <a:spcPts val="1200"/>
              </a:spcBef>
              <a:buFont typeface="Arial" panose="020B0604020202020204" pitchFamily="34" charset="0"/>
              <a:buChar char="•"/>
              <a:defRPr sz="2600" kern="1200">
                <a:solidFill>
                  <a:schemeClr val="tx1"/>
                </a:solidFill>
                <a:latin typeface="Lato"/>
                <a:ea typeface="+mn-ea"/>
                <a:cs typeface="+mn-cs"/>
              </a:defRPr>
            </a:lvl3pPr>
            <a:lvl4pPr marL="1600200" indent="-228600" algn="l" defTabSz="914400" rtl="0" eaLnBrk="1" latinLnBrk="0" hangingPunct="1">
              <a:lnSpc>
                <a:spcPts val="3400"/>
              </a:lnSpc>
              <a:spcBef>
                <a:spcPts val="1200"/>
              </a:spcBef>
              <a:buFont typeface="Arial" panose="020B0604020202020204" pitchFamily="34" charset="0"/>
              <a:buChar char="•"/>
              <a:defRPr sz="2600" kern="1200">
                <a:solidFill>
                  <a:schemeClr val="tx1"/>
                </a:solidFill>
                <a:latin typeface="Lato"/>
                <a:ea typeface="+mn-ea"/>
                <a:cs typeface="+mn-cs"/>
              </a:defRPr>
            </a:lvl4pPr>
            <a:lvl5pPr marL="2057400" indent="-228600" algn="l" defTabSz="914400" rtl="0" eaLnBrk="1" latinLnBrk="0" hangingPunct="1">
              <a:lnSpc>
                <a:spcPts val="3400"/>
              </a:lnSpc>
              <a:spcBef>
                <a:spcPts val="1200"/>
              </a:spcBef>
              <a:buFont typeface="Arial" panose="020B0604020202020204" pitchFamily="34" charset="0"/>
              <a:buChar char="•"/>
              <a:defRPr sz="2600" kern="1200">
                <a:solidFill>
                  <a:schemeClr val="tx1"/>
                </a:solidFill>
                <a:latin typeface="La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bg-BG" altLang="en-US" sz="2400" b="1" dirty="0">
              <a:solidFill>
                <a:srgbClr val="901F93"/>
              </a:solidFill>
              <a:latin typeface="Trebuchet MS" panose="020B0603020202020204" pitchFamily="34" charset="0"/>
              <a:ea typeface="Microsoft YaHei UI" panose="020B0503020204020204" pitchFamily="34" charset="-122"/>
            </a:endParaRPr>
          </a:p>
          <a:p>
            <a:pPr marL="0" indent="0">
              <a:buFont typeface="Arial" panose="020B0604020202020204" pitchFamily="34" charset="0"/>
              <a:buNone/>
            </a:pPr>
            <a:endParaRPr lang="bg-BG" altLang="en-US" b="1" dirty="0">
              <a:solidFill>
                <a:srgbClr val="901F93"/>
              </a:solidFill>
              <a:latin typeface="Trebuchet MS" panose="020B0603020202020204" pitchFamily="34" charset="0"/>
              <a:ea typeface="Microsoft YaHei UI" panose="020B0503020204020204" pitchFamily="34" charset="-122"/>
            </a:endParaRPr>
          </a:p>
          <a:p>
            <a:pPr marL="0" indent="0">
              <a:buFont typeface="Arial" panose="020B0604020202020204" pitchFamily="34" charset="0"/>
              <a:buNone/>
            </a:pPr>
            <a:endParaRPr lang="bg-BG" altLang="en-US" b="1" dirty="0">
              <a:solidFill>
                <a:srgbClr val="901F93"/>
              </a:solidFill>
              <a:latin typeface="Trebuchet MS" panose="020B0603020202020204" pitchFamily="34" charset="0"/>
              <a:ea typeface="Microsoft YaHei UI" panose="020B0503020204020204" pitchFamily="34" charset="-122"/>
            </a:endParaRPr>
          </a:p>
        </p:txBody>
      </p:sp>
      <p:sp>
        <p:nvSpPr>
          <p:cNvPr id="2" name="Правоъгълник 1">
            <a:extLst>
              <a:ext uri="{FF2B5EF4-FFF2-40B4-BE49-F238E27FC236}">
                <a16:creationId xmlns:a16="http://schemas.microsoft.com/office/drawing/2014/main" id="{87582317-DD5E-4B93-BF34-F174F46AB2B9}"/>
              </a:ext>
            </a:extLst>
          </p:cNvPr>
          <p:cNvSpPr/>
          <p:nvPr/>
        </p:nvSpPr>
        <p:spPr>
          <a:xfrm>
            <a:off x="537411" y="604533"/>
            <a:ext cx="7056740" cy="523220"/>
          </a:xfrm>
          <a:prstGeom prst="rect">
            <a:avLst/>
          </a:prstGeom>
        </p:spPr>
        <p:txBody>
          <a:bodyPr wrap="none">
            <a:spAutoFit/>
          </a:bodyPr>
          <a:lstStyle/>
          <a:p>
            <a:r>
              <a:rPr lang="bg-BG" altLang="en-US" sz="2800" b="1" dirty="0">
                <a:solidFill>
                  <a:srgbClr val="901F93"/>
                </a:solidFill>
                <a:latin typeface="Trebuchet MS" panose="020B0603020202020204" pitchFamily="34" charset="0"/>
                <a:ea typeface="Microsoft YaHei UI" panose="020B0503020204020204" pitchFamily="34" charset="-122"/>
              </a:rPr>
              <a:t>Как да планираме целите за годината?</a:t>
            </a:r>
            <a:endParaRPr lang="en-US" altLang="en-US" sz="2800" b="1" dirty="0">
              <a:solidFill>
                <a:srgbClr val="901F93"/>
              </a:solidFill>
              <a:latin typeface="Trebuchet MS" panose="020B0603020202020204" pitchFamily="34" charset="0"/>
              <a:ea typeface="Microsoft YaHei UI" panose="020B0503020204020204" pitchFamily="34" charset="-122"/>
            </a:endParaRPr>
          </a:p>
        </p:txBody>
      </p:sp>
      <p:pic>
        <p:nvPicPr>
          <p:cNvPr id="1026" name="Picture 2" descr="Може да бъде изображение с 4 души, седнали хора и на закрито">
            <a:extLst>
              <a:ext uri="{FF2B5EF4-FFF2-40B4-BE49-F238E27FC236}">
                <a16:creationId xmlns:a16="http://schemas.microsoft.com/office/drawing/2014/main" id="{588B026F-85AB-499F-897C-FE6BF8CB1D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4165944"/>
            <a:ext cx="2793332" cy="2094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994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онтейнер за картина 6">
            <a:extLst>
              <a:ext uri="{FF2B5EF4-FFF2-40B4-BE49-F238E27FC236}">
                <a16:creationId xmlns:a16="http://schemas.microsoft.com/office/drawing/2014/main" id="{395967CE-68B6-42FF-A15A-1EE8785B15C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675" r="13675"/>
          <a:stretch>
            <a:fillRect/>
          </a:stretch>
        </p:blipFill>
        <p:spPr/>
      </p:pic>
      <p:sp>
        <p:nvSpPr>
          <p:cNvPr id="3" name="Заглавие 2">
            <a:extLst>
              <a:ext uri="{FF2B5EF4-FFF2-40B4-BE49-F238E27FC236}">
                <a16:creationId xmlns:a16="http://schemas.microsoft.com/office/drawing/2014/main" id="{6B0EAB56-B094-4AF8-8D65-D4EE12A2AB84}"/>
              </a:ext>
            </a:extLst>
          </p:cNvPr>
          <p:cNvSpPr>
            <a:spLocks noGrp="1"/>
          </p:cNvSpPr>
          <p:nvPr>
            <p:ph type="ctrTitle"/>
          </p:nvPr>
        </p:nvSpPr>
        <p:spPr>
          <a:xfrm>
            <a:off x="582652" y="880184"/>
            <a:ext cx="5102721" cy="495905"/>
          </a:xfrm>
        </p:spPr>
        <p:txBody>
          <a:bodyPr/>
          <a:lstStyle/>
          <a:p>
            <a:pPr algn="ctr"/>
            <a:r>
              <a:rPr lang="bg-BG" altLang="en-US" dirty="0"/>
              <a:t>Обсъдете в клуба:</a:t>
            </a:r>
            <a:endParaRPr lang="bg-BG" dirty="0"/>
          </a:p>
        </p:txBody>
      </p:sp>
      <p:sp>
        <p:nvSpPr>
          <p:cNvPr id="9" name="Subtitle 5">
            <a:extLst>
              <a:ext uri="{FF2B5EF4-FFF2-40B4-BE49-F238E27FC236}">
                <a16:creationId xmlns:a16="http://schemas.microsoft.com/office/drawing/2014/main" id="{AAD9B956-7034-419A-8608-6D0B0FC29A6D}"/>
              </a:ext>
            </a:extLst>
          </p:cNvPr>
          <p:cNvSpPr txBox="1">
            <a:spLocks/>
          </p:cNvSpPr>
          <p:nvPr/>
        </p:nvSpPr>
        <p:spPr>
          <a:xfrm>
            <a:off x="582652" y="1672388"/>
            <a:ext cx="5102721" cy="4187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bg-BG" sz="2400" dirty="0">
                <a:solidFill>
                  <a:srgbClr val="901F93"/>
                </a:solidFill>
                <a:latin typeface="Trebuchet MS" panose="020B0603020202020204" pitchFamily="34" charset="0"/>
                <a:ea typeface="Microsoft YaHei UI" panose="020B0503020204020204" pitchFamily="34" charset="-122"/>
              </a:rPr>
              <a:t>Какви предходни добри идеи са останали нереализирани? Защо? </a:t>
            </a:r>
          </a:p>
          <a:p>
            <a:pPr>
              <a:spcBef>
                <a:spcPts val="1200"/>
              </a:spcBef>
            </a:pPr>
            <a:r>
              <a:rPr lang="bg-BG" sz="2400" dirty="0">
                <a:solidFill>
                  <a:srgbClr val="901F93"/>
                </a:solidFill>
                <a:latin typeface="Trebuchet MS" panose="020B0603020202020204" pitchFamily="34" charset="0"/>
                <a:ea typeface="Microsoft YaHei UI" panose="020B0503020204020204" pitchFamily="34" charset="-122"/>
              </a:rPr>
              <a:t>Кой беше най-сполучливият проект на клуба? Защо?</a:t>
            </a:r>
          </a:p>
          <a:p>
            <a:pPr>
              <a:spcBef>
                <a:spcPts val="1200"/>
              </a:spcBef>
            </a:pPr>
            <a:r>
              <a:rPr lang="bg-BG" sz="2400" dirty="0">
                <a:solidFill>
                  <a:srgbClr val="901F93"/>
                </a:solidFill>
                <a:latin typeface="Trebuchet MS" panose="020B0603020202020204" pitchFamily="34" charset="0"/>
                <a:ea typeface="Microsoft YaHei UI" panose="020B0503020204020204" pitchFamily="34" charset="-122"/>
              </a:rPr>
              <a:t>В кои области изоставаме?</a:t>
            </a:r>
          </a:p>
          <a:p>
            <a:pPr>
              <a:spcBef>
                <a:spcPts val="1200"/>
              </a:spcBef>
            </a:pPr>
            <a:r>
              <a:rPr lang="bg-BG" sz="2400" dirty="0">
                <a:solidFill>
                  <a:srgbClr val="901F93"/>
                </a:solidFill>
                <a:latin typeface="Trebuchet MS" panose="020B0603020202020204" pitchFamily="34" charset="0"/>
                <a:ea typeface="Microsoft YaHei UI" panose="020B0503020204020204" pitchFamily="34" charset="-122"/>
              </a:rPr>
              <a:t>Какви нови проекти, дейности можем да развием?</a:t>
            </a:r>
          </a:p>
          <a:p>
            <a:endParaRPr lang="bg-BG" dirty="0"/>
          </a:p>
        </p:txBody>
      </p:sp>
    </p:spTree>
    <p:extLst>
      <p:ext uri="{BB962C8B-B14F-4D97-AF65-F5344CB8AC3E}">
        <p14:creationId xmlns:p14="http://schemas.microsoft.com/office/powerpoint/2010/main" val="233241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160" b="7160"/>
          <a:stretch>
            <a:fillRect/>
          </a:stretch>
        </p:blipFill>
        <p:spPr/>
      </p:pic>
      <p:sp>
        <p:nvSpPr>
          <p:cNvPr id="5" name="Title 4"/>
          <p:cNvSpPr>
            <a:spLocks noGrp="1"/>
          </p:cNvSpPr>
          <p:nvPr>
            <p:ph type="ctrTitle"/>
          </p:nvPr>
        </p:nvSpPr>
        <p:spPr>
          <a:xfrm>
            <a:off x="606515" y="360923"/>
            <a:ext cx="6209223" cy="495905"/>
          </a:xfrm>
        </p:spPr>
        <p:txBody>
          <a:bodyPr/>
          <a:lstStyle/>
          <a:p>
            <a:r>
              <a:rPr lang="bg-BG" dirty="0"/>
              <a:t>ЗНАЕМ ЛИ КЪДЕ ЧЛЕНУВАМЕ?</a:t>
            </a:r>
          </a:p>
        </p:txBody>
      </p:sp>
      <p:sp>
        <p:nvSpPr>
          <p:cNvPr id="6" name="Subtitle 5"/>
          <p:cNvSpPr>
            <a:spLocks noGrp="1"/>
          </p:cNvSpPr>
          <p:nvPr>
            <p:ph type="subTitle" idx="1"/>
          </p:nvPr>
        </p:nvSpPr>
        <p:spPr>
          <a:xfrm>
            <a:off x="606515" y="1227671"/>
            <a:ext cx="6209223" cy="4119076"/>
          </a:xfrm>
        </p:spPr>
        <p:txBody>
          <a:bodyPr/>
          <a:lstStyle/>
          <a:p>
            <a:r>
              <a:rPr lang="bg-BG" dirty="0"/>
              <a:t>Ротари: Клубове, РИ, ФР</a:t>
            </a:r>
          </a:p>
          <a:p>
            <a:r>
              <a:rPr lang="bg-BG" dirty="0"/>
              <a:t>118 години Ротари Интернешънъл</a:t>
            </a:r>
          </a:p>
          <a:p>
            <a:r>
              <a:rPr lang="bg-BG" dirty="0"/>
              <a:t>90 години Ротари в България</a:t>
            </a:r>
          </a:p>
          <a:p>
            <a:endParaRPr lang="bg-BG" dirty="0"/>
          </a:p>
          <a:p>
            <a:r>
              <a:rPr lang="bg-BG" dirty="0"/>
              <a:t>РИ: Борд на Директорите</a:t>
            </a:r>
          </a:p>
          <a:p>
            <a:r>
              <a:rPr lang="bg-BG" dirty="0"/>
              <a:t>ФР: Борд на Попечителите</a:t>
            </a:r>
          </a:p>
          <a:p>
            <a:endParaRPr lang="bg-BG" dirty="0"/>
          </a:p>
          <a:p>
            <a:r>
              <a:rPr lang="bg-BG" b="1" dirty="0"/>
              <a:t>!!!</a:t>
            </a:r>
            <a:r>
              <a:rPr lang="en-US" b="1" dirty="0"/>
              <a:t>CDS </a:t>
            </a:r>
            <a:r>
              <a:rPr lang="en-US" dirty="0"/>
              <a:t>- </a:t>
            </a:r>
            <a:r>
              <a:rPr lang="bg-BG" dirty="0"/>
              <a:t>Подкрепа за клубове и Дистрикти</a:t>
            </a:r>
          </a:p>
        </p:txBody>
      </p:sp>
    </p:spTree>
    <p:extLst>
      <p:ext uri="{BB962C8B-B14F-4D97-AF65-F5344CB8AC3E}">
        <p14:creationId xmlns:p14="http://schemas.microsoft.com/office/powerpoint/2010/main" val="2155006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a:extLst>
              <a:ext uri="{FF2B5EF4-FFF2-40B4-BE49-F238E27FC236}">
                <a16:creationId xmlns:a16="http://schemas.microsoft.com/office/drawing/2014/main" id="{1DE28898-03D4-4A13-A7F5-591AFCD54D0D}"/>
              </a:ext>
            </a:extLst>
          </p:cNvPr>
          <p:cNvSpPr>
            <a:spLocks noGrp="1"/>
          </p:cNvSpPr>
          <p:nvPr>
            <p:ph type="body" sz="quarter" idx="10"/>
          </p:nvPr>
        </p:nvSpPr>
        <p:spPr>
          <a:xfrm>
            <a:off x="652463" y="622300"/>
            <a:ext cx="10972800" cy="677111"/>
          </a:xfrm>
        </p:spPr>
        <p:txBody>
          <a:bodyPr/>
          <a:lstStyle/>
          <a:p>
            <a:pPr marL="0" indent="0" algn="ctr">
              <a:buNone/>
            </a:pPr>
            <a:r>
              <a:rPr lang="bg-BG" b="1" dirty="0">
                <a:solidFill>
                  <a:srgbClr val="901F93"/>
                </a:solidFill>
                <a:latin typeface="Trebuchet MS" panose="020B0603020202020204" pitchFamily="34" charset="0"/>
                <a:ea typeface="Microsoft YaHei UI" panose="020B0503020204020204" pitchFamily="34" charset="-122"/>
              </a:rPr>
              <a:t>Да подредим пъзела – </a:t>
            </a:r>
            <a:r>
              <a:rPr lang="en-US" b="1" dirty="0">
                <a:solidFill>
                  <a:srgbClr val="901F93"/>
                </a:solidFill>
                <a:latin typeface="Trebuchet MS" panose="020B0603020202020204" pitchFamily="34" charset="0"/>
                <a:ea typeface="Microsoft YaHei UI" panose="020B0503020204020204" pitchFamily="34" charset="-122"/>
              </a:rPr>
              <a:t>SWOT</a:t>
            </a:r>
            <a:r>
              <a:rPr lang="bg-BG" b="1" dirty="0">
                <a:solidFill>
                  <a:srgbClr val="901F93"/>
                </a:solidFill>
                <a:latin typeface="Trebuchet MS" panose="020B0603020202020204" pitchFamily="34" charset="0"/>
                <a:ea typeface="Microsoft YaHei UI" panose="020B0503020204020204" pitchFamily="34" charset="-122"/>
              </a:rPr>
              <a:t> анализ</a:t>
            </a:r>
          </a:p>
          <a:p>
            <a:pPr marL="0" indent="0">
              <a:buNone/>
            </a:pPr>
            <a:endParaRPr lang="en-US" dirty="0"/>
          </a:p>
          <a:p>
            <a:pPr marL="0" indent="0">
              <a:buNone/>
            </a:pPr>
            <a:endParaRPr lang="en-US" dirty="0"/>
          </a:p>
          <a:p>
            <a:pPr marL="0" indent="0">
              <a:buNone/>
            </a:pPr>
            <a:endParaRPr lang="bg-BG" dirty="0"/>
          </a:p>
        </p:txBody>
      </p:sp>
      <p:graphicFrame>
        <p:nvGraphicFramePr>
          <p:cNvPr id="3" name="Таблица 3">
            <a:extLst>
              <a:ext uri="{FF2B5EF4-FFF2-40B4-BE49-F238E27FC236}">
                <a16:creationId xmlns:a16="http://schemas.microsoft.com/office/drawing/2014/main" id="{491109C9-1E00-4C7D-BC20-50822B99FA59}"/>
              </a:ext>
            </a:extLst>
          </p:cNvPr>
          <p:cNvGraphicFramePr>
            <a:graphicFrameLocks noGrp="1"/>
          </p:cNvGraphicFramePr>
          <p:nvPr/>
        </p:nvGraphicFramePr>
        <p:xfrm>
          <a:off x="1835401" y="1618000"/>
          <a:ext cx="8932862" cy="3621999"/>
        </p:xfrm>
        <a:graphic>
          <a:graphicData uri="http://schemas.openxmlformats.org/drawingml/2006/table">
            <a:tbl>
              <a:tblPr firstRow="1" bandRow="1">
                <a:tableStyleId>{0505E3EF-67EA-436B-97B2-0124C06EBD24}</a:tableStyleId>
              </a:tblPr>
              <a:tblGrid>
                <a:gridCol w="1738179">
                  <a:extLst>
                    <a:ext uri="{9D8B030D-6E8A-4147-A177-3AD203B41FA5}">
                      <a16:colId xmlns:a16="http://schemas.microsoft.com/office/drawing/2014/main" val="2120717718"/>
                    </a:ext>
                  </a:extLst>
                </a:gridCol>
                <a:gridCol w="3847890">
                  <a:extLst>
                    <a:ext uri="{9D8B030D-6E8A-4147-A177-3AD203B41FA5}">
                      <a16:colId xmlns:a16="http://schemas.microsoft.com/office/drawing/2014/main" val="3417568705"/>
                    </a:ext>
                  </a:extLst>
                </a:gridCol>
                <a:gridCol w="3346793">
                  <a:extLst>
                    <a:ext uri="{9D8B030D-6E8A-4147-A177-3AD203B41FA5}">
                      <a16:colId xmlns:a16="http://schemas.microsoft.com/office/drawing/2014/main" val="1671656457"/>
                    </a:ext>
                  </a:extLst>
                </a:gridCol>
              </a:tblGrid>
              <a:tr h="573999">
                <a:tc>
                  <a:txBody>
                    <a:bodyPr/>
                    <a:lstStyle/>
                    <a:p>
                      <a:endParaRPr lang="bg-BG" sz="2000" dirty="0"/>
                    </a:p>
                  </a:txBody>
                  <a:tcPr/>
                </a:tc>
                <a:tc>
                  <a:txBody>
                    <a:bodyPr/>
                    <a:lstStyle/>
                    <a:p>
                      <a:pPr algn="ctr"/>
                      <a:r>
                        <a:rPr lang="bg-BG" sz="2400" b="1" kern="1200" dirty="0">
                          <a:solidFill>
                            <a:srgbClr val="901F93"/>
                          </a:solidFill>
                          <a:latin typeface="Trebuchet MS" panose="020B0603020202020204" pitchFamily="34" charset="0"/>
                          <a:ea typeface="Microsoft YaHei UI" panose="020B0503020204020204" pitchFamily="34" charset="-122"/>
                          <a:cs typeface="+mn-cs"/>
                        </a:rPr>
                        <a:t>Положителни</a:t>
                      </a:r>
                      <a:r>
                        <a:rPr lang="bg-BG" sz="1800" dirty="0"/>
                        <a:t> </a:t>
                      </a:r>
                    </a:p>
                  </a:txBody>
                  <a:tcPr/>
                </a:tc>
                <a:tc>
                  <a:txBody>
                    <a:bodyPr/>
                    <a:lstStyle/>
                    <a:p>
                      <a:pPr algn="ctr"/>
                      <a:r>
                        <a:rPr lang="bg-BG" sz="2400" b="1" kern="1200" dirty="0">
                          <a:solidFill>
                            <a:srgbClr val="901F93"/>
                          </a:solidFill>
                          <a:latin typeface="Trebuchet MS" panose="020B0603020202020204" pitchFamily="34" charset="0"/>
                          <a:ea typeface="Microsoft YaHei UI" panose="020B0503020204020204" pitchFamily="34" charset="-122"/>
                          <a:cs typeface="+mn-cs"/>
                        </a:rPr>
                        <a:t>Отрицателни</a:t>
                      </a:r>
                    </a:p>
                  </a:txBody>
                  <a:tcPr/>
                </a:tc>
                <a:extLst>
                  <a:ext uri="{0D108BD9-81ED-4DB2-BD59-A6C34878D82A}">
                    <a16:rowId xmlns:a16="http://schemas.microsoft.com/office/drawing/2014/main" val="416476153"/>
                  </a:ext>
                </a:extLst>
              </a:tr>
              <a:tr h="370840">
                <a:tc>
                  <a:txBody>
                    <a:bodyPr/>
                    <a:lstStyle/>
                    <a:p>
                      <a:pPr algn="ctr"/>
                      <a:r>
                        <a:rPr lang="bg-BG" sz="2400" b="1" kern="1200" dirty="0">
                          <a:solidFill>
                            <a:srgbClr val="901F93"/>
                          </a:solidFill>
                          <a:latin typeface="Trebuchet MS" panose="020B0603020202020204" pitchFamily="34" charset="0"/>
                          <a:ea typeface="Microsoft YaHei UI" panose="020B0503020204020204" pitchFamily="34" charset="-122"/>
                          <a:cs typeface="+mn-cs"/>
                        </a:rPr>
                        <a:t>Вътрешни фактори</a:t>
                      </a:r>
                      <a:r>
                        <a:rPr lang="bg-BG" sz="2000" b="1" dirty="0"/>
                        <a:t> </a:t>
                      </a:r>
                    </a:p>
                  </a:txBody>
                  <a:tcPr/>
                </a:tc>
                <a:tc>
                  <a:txBody>
                    <a:bodyPr/>
                    <a:lstStyle/>
                    <a:p>
                      <a:pPr algn="ctr"/>
                      <a:r>
                        <a:rPr lang="bg-BG" sz="2400" b="1" kern="1200" dirty="0">
                          <a:solidFill>
                            <a:srgbClr val="901F93"/>
                          </a:solidFill>
                          <a:latin typeface="Trebuchet MS" panose="020B0603020202020204" pitchFamily="34" charset="0"/>
                          <a:ea typeface="Microsoft YaHei UI" panose="020B0503020204020204" pitchFamily="34" charset="-122"/>
                          <a:cs typeface="+mn-cs"/>
                        </a:rPr>
                        <a:t>Силни страни</a:t>
                      </a:r>
                    </a:p>
                    <a:p>
                      <a:pPr algn="ctr"/>
                      <a:r>
                        <a:rPr lang="bg-BG" sz="2000" dirty="0"/>
                        <a:t>Нещата, които клубът прави добре</a:t>
                      </a:r>
                    </a:p>
                    <a:p>
                      <a:pPr algn="ctr"/>
                      <a:r>
                        <a:rPr lang="bg-BG" sz="2000" dirty="0"/>
                        <a:t>Ресурси, които клубът притежава (мотивирани членове, доброволци, млади хора и т.н.)</a:t>
                      </a:r>
                    </a:p>
                  </a:txBody>
                  <a:tcPr/>
                </a:tc>
                <a:tc>
                  <a:txBody>
                    <a:bodyPr/>
                    <a:lstStyle/>
                    <a:p>
                      <a:pPr marL="0" algn="ctr" defTabSz="914400" rtl="0" eaLnBrk="1" latinLnBrk="0" hangingPunct="1"/>
                      <a:r>
                        <a:rPr lang="bg-BG" sz="2400" b="1" kern="1200" dirty="0">
                          <a:solidFill>
                            <a:srgbClr val="901F93"/>
                          </a:solidFill>
                          <a:latin typeface="Trebuchet MS" panose="020B0603020202020204" pitchFamily="34" charset="0"/>
                          <a:ea typeface="Microsoft YaHei UI" panose="020B0503020204020204" pitchFamily="34" charset="-122"/>
                          <a:cs typeface="+mn-cs"/>
                        </a:rPr>
                        <a:t>Слаби страни </a:t>
                      </a:r>
                    </a:p>
                    <a:p>
                      <a:pPr algn="ctr"/>
                      <a:endParaRPr lang="bg-BG" sz="2000" dirty="0"/>
                    </a:p>
                    <a:p>
                      <a:pPr algn="ctr"/>
                      <a:r>
                        <a:rPr lang="bg-BG" sz="2000" dirty="0"/>
                        <a:t>С какво не се справяме добре?</a:t>
                      </a:r>
                    </a:p>
                    <a:p>
                      <a:pPr algn="ctr"/>
                      <a:r>
                        <a:rPr lang="bg-BG" sz="2000" dirty="0"/>
                        <a:t>В какво изоставаме?</a:t>
                      </a:r>
                    </a:p>
                  </a:txBody>
                  <a:tcPr/>
                </a:tc>
                <a:extLst>
                  <a:ext uri="{0D108BD9-81ED-4DB2-BD59-A6C34878D82A}">
                    <a16:rowId xmlns:a16="http://schemas.microsoft.com/office/drawing/2014/main" val="440358990"/>
                  </a:ext>
                </a:extLst>
              </a:tr>
              <a:tr h="370840">
                <a:tc>
                  <a:txBody>
                    <a:bodyPr/>
                    <a:lstStyle/>
                    <a:p>
                      <a:pPr algn="ctr"/>
                      <a:r>
                        <a:rPr lang="bg-BG" sz="2400" b="1" kern="1200" dirty="0">
                          <a:solidFill>
                            <a:srgbClr val="901F93"/>
                          </a:solidFill>
                          <a:latin typeface="Trebuchet MS" panose="020B0603020202020204" pitchFamily="34" charset="0"/>
                          <a:ea typeface="Microsoft YaHei UI" panose="020B0503020204020204" pitchFamily="34" charset="-122"/>
                          <a:cs typeface="+mn-cs"/>
                        </a:rPr>
                        <a:t>Външни фактори</a:t>
                      </a:r>
                    </a:p>
                  </a:txBody>
                  <a:tcPr/>
                </a:tc>
                <a:tc>
                  <a:txBody>
                    <a:bodyPr/>
                    <a:lstStyle/>
                    <a:p>
                      <a:pPr marL="0" algn="ctr" defTabSz="914400" rtl="0" eaLnBrk="1" latinLnBrk="0" hangingPunct="1"/>
                      <a:r>
                        <a:rPr lang="bg-BG" sz="2400" b="1" kern="1200" dirty="0">
                          <a:solidFill>
                            <a:srgbClr val="901F93"/>
                          </a:solidFill>
                          <a:latin typeface="Trebuchet MS" panose="020B0603020202020204" pitchFamily="34" charset="0"/>
                          <a:ea typeface="Microsoft YaHei UI" panose="020B0503020204020204" pitchFamily="34" charset="-122"/>
                          <a:cs typeface="+mn-cs"/>
                        </a:rPr>
                        <a:t>Възможности</a:t>
                      </a:r>
                    </a:p>
                    <a:p>
                      <a:r>
                        <a:rPr lang="bg-BG" sz="2000" dirty="0"/>
                        <a:t>Какви нови възможности имаме? </a:t>
                      </a:r>
                    </a:p>
                  </a:txBody>
                  <a:tcPr/>
                </a:tc>
                <a:tc>
                  <a:txBody>
                    <a:bodyPr/>
                    <a:lstStyle/>
                    <a:p>
                      <a:pPr algn="ctr"/>
                      <a:r>
                        <a:rPr lang="bg-BG" sz="2400" b="1" kern="1200" dirty="0">
                          <a:solidFill>
                            <a:srgbClr val="901F93"/>
                          </a:solidFill>
                          <a:latin typeface="Trebuchet MS" panose="020B0603020202020204" pitchFamily="34" charset="0"/>
                          <a:ea typeface="Microsoft YaHei UI" panose="020B0503020204020204" pitchFamily="34" charset="-122"/>
                          <a:cs typeface="+mn-cs"/>
                        </a:rPr>
                        <a:t>Заплахи</a:t>
                      </a:r>
                    </a:p>
                    <a:p>
                      <a:pPr algn="ctr"/>
                      <a:r>
                        <a:rPr lang="bg-BG" sz="2000" dirty="0"/>
                        <a:t>Външни заплахи за клуба?</a:t>
                      </a:r>
                    </a:p>
                    <a:p>
                      <a:endParaRPr lang="bg-BG" sz="2000" dirty="0"/>
                    </a:p>
                  </a:txBody>
                  <a:tcPr/>
                </a:tc>
                <a:extLst>
                  <a:ext uri="{0D108BD9-81ED-4DB2-BD59-A6C34878D82A}">
                    <a16:rowId xmlns:a16="http://schemas.microsoft.com/office/drawing/2014/main" val="635263792"/>
                  </a:ext>
                </a:extLst>
              </a:tr>
            </a:tbl>
          </a:graphicData>
        </a:graphic>
      </p:graphicFrame>
    </p:spTree>
    <p:extLst>
      <p:ext uri="{BB962C8B-B14F-4D97-AF65-F5344CB8AC3E}">
        <p14:creationId xmlns:p14="http://schemas.microsoft.com/office/powerpoint/2010/main" val="424334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Контейнер за картина 7">
            <a:extLst>
              <a:ext uri="{FF2B5EF4-FFF2-40B4-BE49-F238E27FC236}">
                <a16:creationId xmlns:a16="http://schemas.microsoft.com/office/drawing/2014/main" id="{115445F7-5182-428C-9BE9-32C4EE7866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93" r="493"/>
          <a:stretch>
            <a:fillRect/>
          </a:stretch>
        </p:blipFill>
        <p:spPr>
          <a:xfrm>
            <a:off x="7216292" y="856828"/>
            <a:ext cx="4678999" cy="4725825"/>
          </a:xfrm>
          <a:effectLst>
            <a:outerShdw blurRad="50800" dist="38100" dir="2700000" algn="tl" rotWithShape="0">
              <a:prstClr val="black">
                <a:alpha val="40000"/>
              </a:prstClr>
            </a:outerShdw>
          </a:effectLst>
        </p:spPr>
      </p:pic>
      <p:sp>
        <p:nvSpPr>
          <p:cNvPr id="5" name="Title 4"/>
          <p:cNvSpPr>
            <a:spLocks noGrp="1"/>
          </p:cNvSpPr>
          <p:nvPr>
            <p:ph type="ctrTitle"/>
          </p:nvPr>
        </p:nvSpPr>
        <p:spPr>
          <a:xfrm>
            <a:off x="606515" y="360923"/>
            <a:ext cx="6209223" cy="495905"/>
          </a:xfrm>
        </p:spPr>
        <p:txBody>
          <a:bodyPr/>
          <a:lstStyle/>
          <a:p>
            <a:r>
              <a:rPr lang="bg-BG" dirty="0"/>
              <a:t>Магията на целите</a:t>
            </a:r>
          </a:p>
        </p:txBody>
      </p:sp>
      <p:sp>
        <p:nvSpPr>
          <p:cNvPr id="6" name="Subtitle 5"/>
          <p:cNvSpPr>
            <a:spLocks noGrp="1"/>
          </p:cNvSpPr>
          <p:nvPr>
            <p:ph type="subTitle" idx="1"/>
          </p:nvPr>
        </p:nvSpPr>
        <p:spPr>
          <a:xfrm>
            <a:off x="606515" y="1227671"/>
            <a:ext cx="6997443" cy="5204502"/>
          </a:xfrm>
        </p:spPr>
        <p:txBody>
          <a:bodyPr/>
          <a:lstStyle/>
          <a:p>
            <a:r>
              <a:rPr lang="bg-BG" sz="2000" dirty="0">
                <a:solidFill>
                  <a:srgbClr val="901F93"/>
                </a:solidFill>
              </a:rPr>
              <a:t>Целите могат да са общи и по-конкретни.</a:t>
            </a:r>
          </a:p>
          <a:p>
            <a:pPr algn="l">
              <a:lnSpc>
                <a:spcPct val="100000"/>
              </a:lnSpc>
            </a:pPr>
            <a:r>
              <a:rPr lang="bg-BG" sz="2000" dirty="0">
                <a:solidFill>
                  <a:srgbClr val="901F93"/>
                </a:solidFill>
              </a:rPr>
              <a:t>Общите са дългосрочни, ориентирани към стратегическите цели на дистрикта и на РИ,</a:t>
            </a:r>
          </a:p>
          <a:p>
            <a:pPr algn="l">
              <a:lnSpc>
                <a:spcPct val="100000"/>
              </a:lnSpc>
            </a:pPr>
            <a:r>
              <a:rPr lang="bg-BG" sz="2000" dirty="0">
                <a:solidFill>
                  <a:srgbClr val="901F93"/>
                </a:solidFill>
              </a:rPr>
              <a:t> например:</a:t>
            </a:r>
          </a:p>
          <a:p>
            <a:pPr marL="342900" indent="-342900">
              <a:buFont typeface="Arial" panose="020B0604020202020204" pitchFamily="34" charset="0"/>
              <a:buChar char="•"/>
            </a:pPr>
            <a:r>
              <a:rPr lang="bg-BG" sz="2000" dirty="0">
                <a:solidFill>
                  <a:srgbClr val="901F93"/>
                </a:solidFill>
              </a:rPr>
              <a:t>Да подобрим публичния имидж</a:t>
            </a:r>
          </a:p>
          <a:p>
            <a:pPr marL="342900" indent="-342900">
              <a:buFont typeface="Arial" panose="020B0604020202020204" pitchFamily="34" charset="0"/>
              <a:buChar char="•"/>
            </a:pPr>
            <a:r>
              <a:rPr lang="bg-BG" sz="2000" dirty="0">
                <a:solidFill>
                  <a:srgbClr val="901F93"/>
                </a:solidFill>
              </a:rPr>
              <a:t>Да изградим жизнен клуб</a:t>
            </a:r>
            <a:r>
              <a:rPr lang="en-US" sz="2000" dirty="0">
                <a:solidFill>
                  <a:srgbClr val="901F93"/>
                </a:solidFill>
              </a:rPr>
              <a:t> </a:t>
            </a:r>
            <a:r>
              <a:rPr lang="bg-BG" sz="2000" dirty="0">
                <a:solidFill>
                  <a:srgbClr val="901F93"/>
                </a:solidFill>
              </a:rPr>
              <a:t>и т.н.</a:t>
            </a:r>
          </a:p>
          <a:p>
            <a:endParaRPr lang="bg-BG" sz="2000" dirty="0">
              <a:solidFill>
                <a:srgbClr val="901F93"/>
              </a:solidFill>
            </a:endParaRPr>
          </a:p>
          <a:p>
            <a:r>
              <a:rPr lang="bg-BG" sz="2000" dirty="0">
                <a:solidFill>
                  <a:srgbClr val="901F93"/>
                </a:solidFill>
              </a:rPr>
              <a:t>Конкретните цели показват </a:t>
            </a:r>
            <a:r>
              <a:rPr lang="bg-BG" sz="2000" u="sng" dirty="0">
                <a:solidFill>
                  <a:srgbClr val="901F93"/>
                </a:solidFill>
              </a:rPr>
              <a:t>как</a:t>
            </a:r>
            <a:r>
              <a:rPr lang="bg-BG" sz="2000" dirty="0">
                <a:solidFill>
                  <a:srgbClr val="901F93"/>
                </a:solidFill>
              </a:rPr>
              <a:t> ще изпълним общите цели.</a:t>
            </a:r>
          </a:p>
          <a:p>
            <a:r>
              <a:rPr lang="bg-BG" sz="2000" dirty="0">
                <a:solidFill>
                  <a:srgbClr val="901F93"/>
                </a:solidFill>
              </a:rPr>
              <a:t>Наричаме ги </a:t>
            </a:r>
            <a:r>
              <a:rPr lang="en-US" sz="2000" b="1" dirty="0">
                <a:solidFill>
                  <a:srgbClr val="901F93"/>
                </a:solidFill>
              </a:rPr>
              <a:t>SMART</a:t>
            </a:r>
            <a:r>
              <a:rPr lang="bg-BG" sz="2000" dirty="0">
                <a:solidFill>
                  <a:srgbClr val="901F93"/>
                </a:solidFill>
              </a:rPr>
              <a:t> цели.</a:t>
            </a:r>
          </a:p>
          <a:p>
            <a:endParaRPr lang="bg-BG" dirty="0"/>
          </a:p>
        </p:txBody>
      </p:sp>
    </p:spTree>
    <p:extLst>
      <p:ext uri="{BB962C8B-B14F-4D97-AF65-F5344CB8AC3E}">
        <p14:creationId xmlns:p14="http://schemas.microsoft.com/office/powerpoint/2010/main" val="3245024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a:extLst>
              <a:ext uri="{FF2B5EF4-FFF2-40B4-BE49-F238E27FC236}">
                <a16:creationId xmlns:a16="http://schemas.microsoft.com/office/drawing/2014/main" id="{C3F64A34-5601-462B-A04D-048E59FEDA92}"/>
              </a:ext>
            </a:extLst>
          </p:cNvPr>
          <p:cNvSpPr>
            <a:spLocks noGrp="1"/>
          </p:cNvSpPr>
          <p:nvPr>
            <p:ph type="body" sz="quarter" idx="10"/>
          </p:nvPr>
        </p:nvSpPr>
        <p:spPr>
          <a:xfrm>
            <a:off x="938462" y="824184"/>
            <a:ext cx="10619874" cy="5209631"/>
          </a:xfrm>
        </p:spPr>
        <p:txBody>
          <a:bodyPr/>
          <a:lstStyle/>
          <a:p>
            <a:pPr marL="0" indent="0">
              <a:buNone/>
            </a:pPr>
            <a:r>
              <a:rPr lang="ru-RU" b="1" dirty="0">
                <a:solidFill>
                  <a:srgbClr val="901F93"/>
                </a:solidFill>
                <a:latin typeface="Trebuchet MS" panose="020B0603020202020204" pitchFamily="34" charset="0"/>
                <a:ea typeface="Microsoft YaHei UI" panose="020B0503020204020204" pitchFamily="34" charset="-122"/>
              </a:rPr>
              <a:t>SMART цели:</a:t>
            </a:r>
          </a:p>
          <a:p>
            <a:pPr lvl="1"/>
            <a:r>
              <a:rPr lang="ru-RU" b="1" dirty="0">
                <a:solidFill>
                  <a:srgbClr val="901F93"/>
                </a:solidFill>
                <a:latin typeface="Trebuchet MS" panose="020B0603020202020204" pitchFamily="34" charset="0"/>
                <a:ea typeface="Microsoft YaHei UI" panose="020B0503020204020204" pitchFamily="34" charset="-122"/>
              </a:rPr>
              <a:t>Конкретни (S</a:t>
            </a:r>
            <a:r>
              <a:rPr lang="ru-RU" dirty="0">
                <a:solidFill>
                  <a:srgbClr val="901F93"/>
                </a:solidFill>
                <a:latin typeface="Trebuchet MS" panose="020B0603020202020204" pitchFamily="34" charset="0"/>
                <a:ea typeface="Microsoft YaHei UI" panose="020B0503020204020204" pitchFamily="34" charset="-122"/>
              </a:rPr>
              <a:t>pecific</a:t>
            </a:r>
            <a:r>
              <a:rPr lang="ru-RU" b="1" dirty="0">
                <a:solidFill>
                  <a:srgbClr val="901F93"/>
                </a:solidFill>
                <a:latin typeface="Trebuchet MS" panose="020B0603020202020204" pitchFamily="34" charset="0"/>
                <a:ea typeface="Microsoft YaHei UI" panose="020B0503020204020204" pitchFamily="34" charset="-122"/>
              </a:rPr>
              <a:t>)</a:t>
            </a:r>
          </a:p>
          <a:p>
            <a:pPr lvl="1"/>
            <a:r>
              <a:rPr lang="ru-RU" b="1" dirty="0">
                <a:solidFill>
                  <a:srgbClr val="901F93"/>
                </a:solidFill>
                <a:latin typeface="Trebuchet MS" panose="020B0603020202020204" pitchFamily="34" charset="0"/>
                <a:ea typeface="Microsoft YaHei UI" panose="020B0503020204020204" pitchFamily="34" charset="-122"/>
              </a:rPr>
              <a:t>Измерими (M</a:t>
            </a:r>
            <a:r>
              <a:rPr lang="ru-RU" dirty="0">
                <a:solidFill>
                  <a:srgbClr val="901F93"/>
                </a:solidFill>
                <a:latin typeface="Trebuchet MS" panose="020B0603020202020204" pitchFamily="34" charset="0"/>
                <a:ea typeface="Microsoft YaHei UI" panose="020B0503020204020204" pitchFamily="34" charset="-122"/>
              </a:rPr>
              <a:t>easurable</a:t>
            </a:r>
            <a:r>
              <a:rPr lang="ru-RU" b="1" dirty="0">
                <a:solidFill>
                  <a:srgbClr val="901F93"/>
                </a:solidFill>
                <a:latin typeface="Trebuchet MS" panose="020B0603020202020204" pitchFamily="34" charset="0"/>
                <a:ea typeface="Microsoft YaHei UI" panose="020B0503020204020204" pitchFamily="34" charset="-122"/>
              </a:rPr>
              <a:t>)</a:t>
            </a:r>
          </a:p>
          <a:p>
            <a:pPr lvl="1"/>
            <a:r>
              <a:rPr lang="ru-RU" b="1" dirty="0">
                <a:solidFill>
                  <a:srgbClr val="901F93"/>
                </a:solidFill>
                <a:latin typeface="Trebuchet MS" panose="020B0603020202020204" pitchFamily="34" charset="0"/>
                <a:ea typeface="Microsoft YaHei UI" panose="020B0503020204020204" pitchFamily="34" charset="-122"/>
              </a:rPr>
              <a:t>Постижими (A</a:t>
            </a:r>
            <a:r>
              <a:rPr lang="ru-RU" dirty="0">
                <a:solidFill>
                  <a:srgbClr val="901F93"/>
                </a:solidFill>
                <a:latin typeface="Trebuchet MS" panose="020B0603020202020204" pitchFamily="34" charset="0"/>
                <a:ea typeface="Microsoft YaHei UI" panose="020B0503020204020204" pitchFamily="34" charset="-122"/>
              </a:rPr>
              <a:t>chievable</a:t>
            </a:r>
            <a:r>
              <a:rPr lang="ru-RU" b="1" dirty="0">
                <a:solidFill>
                  <a:srgbClr val="901F93"/>
                </a:solidFill>
                <a:latin typeface="Trebuchet MS" panose="020B0603020202020204" pitchFamily="34" charset="0"/>
                <a:ea typeface="Microsoft YaHei UI" panose="020B0503020204020204" pitchFamily="34" charset="-122"/>
              </a:rPr>
              <a:t>)</a:t>
            </a:r>
          </a:p>
          <a:p>
            <a:pPr lvl="1"/>
            <a:r>
              <a:rPr lang="ru-RU" b="1" dirty="0">
                <a:solidFill>
                  <a:srgbClr val="901F93"/>
                </a:solidFill>
                <a:latin typeface="Trebuchet MS" panose="020B0603020202020204" pitchFamily="34" charset="0"/>
                <a:ea typeface="Microsoft YaHei UI" panose="020B0503020204020204" pitchFamily="34" charset="-122"/>
              </a:rPr>
              <a:t>Релевантни (R</a:t>
            </a:r>
            <a:r>
              <a:rPr lang="ru-RU" dirty="0">
                <a:solidFill>
                  <a:srgbClr val="901F93"/>
                </a:solidFill>
                <a:latin typeface="Trebuchet MS" panose="020B0603020202020204" pitchFamily="34" charset="0"/>
                <a:ea typeface="Microsoft YaHei UI" panose="020B0503020204020204" pitchFamily="34" charset="-122"/>
              </a:rPr>
              <a:t>e</a:t>
            </a:r>
            <a:r>
              <a:rPr lang="en-US" dirty="0">
                <a:solidFill>
                  <a:srgbClr val="901F93"/>
                </a:solidFill>
                <a:latin typeface="Trebuchet MS" panose="020B0603020202020204" pitchFamily="34" charset="0"/>
                <a:ea typeface="Microsoft YaHei UI" panose="020B0503020204020204" pitchFamily="34" charset="-122"/>
              </a:rPr>
              <a:t>levant</a:t>
            </a:r>
            <a:r>
              <a:rPr lang="ru-RU" b="1" dirty="0">
                <a:solidFill>
                  <a:srgbClr val="901F93"/>
                </a:solidFill>
                <a:latin typeface="Trebuchet MS" panose="020B0603020202020204" pitchFamily="34" charset="0"/>
                <a:ea typeface="Microsoft YaHei UI" panose="020B0503020204020204" pitchFamily="34" charset="-122"/>
              </a:rPr>
              <a:t>)</a:t>
            </a:r>
          </a:p>
          <a:p>
            <a:pPr lvl="1"/>
            <a:r>
              <a:rPr lang="ru-RU" b="1" dirty="0">
                <a:solidFill>
                  <a:srgbClr val="901F93"/>
                </a:solidFill>
                <a:latin typeface="Trebuchet MS" panose="020B0603020202020204" pitchFamily="34" charset="0"/>
                <a:ea typeface="Microsoft YaHei UI" panose="020B0503020204020204" pitchFamily="34" charset="-122"/>
              </a:rPr>
              <a:t>Със зададен срок (T</a:t>
            </a:r>
            <a:r>
              <a:rPr lang="ru-RU" dirty="0">
                <a:solidFill>
                  <a:srgbClr val="901F93"/>
                </a:solidFill>
                <a:latin typeface="Trebuchet MS" panose="020B0603020202020204" pitchFamily="34" charset="0"/>
                <a:ea typeface="Microsoft YaHei UI" panose="020B0503020204020204" pitchFamily="34" charset="-122"/>
              </a:rPr>
              <a:t>imed</a:t>
            </a:r>
            <a:r>
              <a:rPr lang="ru-RU" b="1" dirty="0">
                <a:solidFill>
                  <a:srgbClr val="901F93"/>
                </a:solidFill>
                <a:latin typeface="Trebuchet MS" panose="020B0603020202020204" pitchFamily="34" charset="0"/>
                <a:ea typeface="Microsoft YaHei UI" panose="020B0503020204020204" pitchFamily="34" charset="-122"/>
              </a:rPr>
              <a:t>)</a:t>
            </a:r>
          </a:p>
          <a:p>
            <a:pPr lvl="1"/>
            <a:endParaRPr lang="ru-RU" b="1" dirty="0">
              <a:solidFill>
                <a:srgbClr val="901F93"/>
              </a:solidFill>
              <a:latin typeface="Trebuchet MS" panose="020B0603020202020204" pitchFamily="34" charset="0"/>
              <a:ea typeface="Microsoft YaHei UI" panose="020B0503020204020204" pitchFamily="34" charset="-122"/>
            </a:endParaRPr>
          </a:p>
          <a:p>
            <a:pPr marL="457200" lvl="1" indent="0">
              <a:buNone/>
            </a:pPr>
            <a:r>
              <a:rPr lang="ru-RU" b="1" dirty="0">
                <a:solidFill>
                  <a:srgbClr val="901F93"/>
                </a:solidFill>
                <a:latin typeface="Trebuchet MS" panose="020B0603020202020204" pitchFamily="34" charset="0"/>
                <a:ea typeface="Microsoft YaHei UI" panose="020B0503020204020204" pitchFamily="34" charset="-122"/>
              </a:rPr>
              <a:t>Кои цели НЕ са SMART?</a:t>
            </a:r>
          </a:p>
          <a:p>
            <a:endParaRPr lang="bg-BG" dirty="0"/>
          </a:p>
        </p:txBody>
      </p:sp>
      <p:pic>
        <p:nvPicPr>
          <p:cNvPr id="4" name="Картина 3">
            <a:extLst>
              <a:ext uri="{FF2B5EF4-FFF2-40B4-BE49-F238E27FC236}">
                <a16:creationId xmlns:a16="http://schemas.microsoft.com/office/drawing/2014/main" id="{F0B64F29-ADF8-4EA4-9325-EEF59686D4F8}"/>
              </a:ext>
            </a:extLst>
          </p:cNvPr>
          <p:cNvPicPr>
            <a:picLocks noChangeAspect="1"/>
          </p:cNvPicPr>
          <p:nvPr/>
        </p:nvPicPr>
        <p:blipFill>
          <a:blip r:embed="rId3"/>
          <a:stretch>
            <a:fillRect/>
          </a:stretch>
        </p:blipFill>
        <p:spPr>
          <a:xfrm>
            <a:off x="7351295" y="935121"/>
            <a:ext cx="3280610" cy="35812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7647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артина 1">
            <a:extLst>
              <a:ext uri="{FF2B5EF4-FFF2-40B4-BE49-F238E27FC236}">
                <a16:creationId xmlns:a16="http://schemas.microsoft.com/office/drawing/2014/main" id="{60109F89-695D-46B1-AE85-775983FE0944}"/>
              </a:ext>
            </a:extLst>
          </p:cNvPr>
          <p:cNvPicPr>
            <a:picLocks noChangeAspect="1"/>
          </p:cNvPicPr>
          <p:nvPr/>
        </p:nvPicPr>
        <p:blipFill>
          <a:blip r:embed="rId3"/>
          <a:stretch>
            <a:fillRect/>
          </a:stretch>
        </p:blipFill>
        <p:spPr>
          <a:xfrm>
            <a:off x="9543836" y="659719"/>
            <a:ext cx="2152075" cy="2121592"/>
          </a:xfrm>
          <a:prstGeom prst="rect">
            <a:avLst/>
          </a:prstGeom>
        </p:spPr>
      </p:pic>
      <p:sp>
        <p:nvSpPr>
          <p:cNvPr id="3" name="Text Placeholder 2"/>
          <p:cNvSpPr>
            <a:spLocks noGrp="1"/>
          </p:cNvSpPr>
          <p:nvPr>
            <p:ph type="body" sz="quarter" idx="10"/>
          </p:nvPr>
        </p:nvSpPr>
        <p:spPr>
          <a:xfrm>
            <a:off x="844969" y="766679"/>
            <a:ext cx="10972800" cy="4958665"/>
          </a:xfrm>
        </p:spPr>
        <p:txBody>
          <a:bodyPr/>
          <a:lstStyle/>
          <a:p>
            <a:pPr marL="0" indent="0">
              <a:buNone/>
            </a:pPr>
            <a:r>
              <a:rPr lang="bg-BG" altLang="en-US" b="1" dirty="0">
                <a:solidFill>
                  <a:srgbClr val="901F93"/>
                </a:solidFill>
                <a:latin typeface="Trebuchet MS" panose="020B0603020202020204" pitchFamily="34" charset="0"/>
                <a:ea typeface="Microsoft YaHei UI" panose="020B0503020204020204" pitchFamily="34" charset="-122"/>
              </a:rPr>
              <a:t>Как да започнем?</a:t>
            </a:r>
          </a:p>
          <a:p>
            <a:pPr marL="0" indent="0">
              <a:buNone/>
            </a:pPr>
            <a:r>
              <a:rPr lang="bg-BG" altLang="en-US" b="1" dirty="0">
                <a:solidFill>
                  <a:srgbClr val="901F93"/>
                </a:solidFill>
                <a:latin typeface="Trebuchet MS" panose="020B0603020202020204" pitchFamily="34" charset="0"/>
                <a:ea typeface="Microsoft YaHei UI" panose="020B0503020204020204" pitchFamily="34" charset="-122"/>
              </a:rPr>
              <a:t>Направете първи вариант на плана.</a:t>
            </a:r>
          </a:p>
          <a:p>
            <a:pPr marL="0" indent="0">
              <a:buNone/>
            </a:pPr>
            <a:r>
              <a:rPr lang="bg-BG" altLang="en-US" b="1" dirty="0">
                <a:solidFill>
                  <a:srgbClr val="901F93"/>
                </a:solidFill>
                <a:latin typeface="Trebuchet MS" panose="020B0603020202020204" pitchFamily="34" charset="0"/>
                <a:ea typeface="Microsoft YaHei UI" panose="020B0503020204020204" pitchFamily="34" charset="-122"/>
              </a:rPr>
              <a:t>Това може да е само един списък с цели. </a:t>
            </a:r>
          </a:p>
          <a:p>
            <a:pPr marL="0" indent="0">
              <a:buNone/>
            </a:pPr>
            <a:r>
              <a:rPr lang="bg-BG" altLang="en-US" b="1" dirty="0">
                <a:solidFill>
                  <a:srgbClr val="901F93"/>
                </a:solidFill>
                <a:latin typeface="Trebuchet MS" panose="020B0603020202020204" pitchFamily="34" charset="0"/>
                <a:ea typeface="Microsoft YaHei UI" panose="020B0503020204020204" pitchFamily="34" charset="-122"/>
              </a:rPr>
              <a:t>Ако вашите цели не са СМАРТ </a:t>
            </a:r>
            <a:r>
              <a:rPr lang="bg-BG" altLang="en-US" sz="2000" dirty="0">
                <a:solidFill>
                  <a:srgbClr val="901F93"/>
                </a:solidFill>
                <a:latin typeface="Trebuchet MS" panose="020B0603020202020204" pitchFamily="34" charset="0"/>
                <a:ea typeface="Microsoft YaHei UI" panose="020B0503020204020204" pitchFamily="34" charset="-122"/>
              </a:rPr>
              <a:t>(например нямат срок), </a:t>
            </a:r>
            <a:r>
              <a:rPr lang="bg-BG" altLang="en-US" b="1" dirty="0">
                <a:solidFill>
                  <a:srgbClr val="901F93"/>
                </a:solidFill>
                <a:latin typeface="Trebuchet MS" panose="020B0603020202020204" pitchFamily="34" charset="0"/>
                <a:ea typeface="Microsoft YaHei UI" panose="020B0503020204020204" pitchFamily="34" charset="-122"/>
              </a:rPr>
              <a:t>значи са прекалено общи. Опитайте се да ги направите конкретни, като:</a:t>
            </a:r>
          </a:p>
          <a:p>
            <a:pPr>
              <a:lnSpc>
                <a:spcPts val="1400"/>
              </a:lnSpc>
            </a:pPr>
            <a:r>
              <a:rPr lang="bg-BG" altLang="en-US" sz="2000" dirty="0">
                <a:solidFill>
                  <a:srgbClr val="901F93"/>
                </a:solidFill>
                <a:latin typeface="Trebuchet MS" panose="020B0603020202020204" pitchFamily="34" charset="0"/>
                <a:ea typeface="Microsoft YaHei UI" panose="020B0503020204020204" pitchFamily="34" charset="-122"/>
              </a:rPr>
              <a:t>Помислите какво точно ще правите (какви дейности).</a:t>
            </a:r>
          </a:p>
          <a:p>
            <a:pPr>
              <a:lnSpc>
                <a:spcPts val="1400"/>
              </a:lnSpc>
            </a:pPr>
            <a:r>
              <a:rPr lang="bg-BG" altLang="en-US" sz="2000" dirty="0">
                <a:solidFill>
                  <a:srgbClr val="901F93"/>
                </a:solidFill>
                <a:latin typeface="Trebuchet MS" panose="020B0603020202020204" pitchFamily="34" charset="0"/>
                <a:ea typeface="Microsoft YaHei UI" panose="020B0503020204020204" pitchFamily="34" charset="-122"/>
              </a:rPr>
              <a:t>Кога – в какъв срок?</a:t>
            </a:r>
          </a:p>
          <a:p>
            <a:pPr>
              <a:lnSpc>
                <a:spcPts val="1400"/>
              </a:lnSpc>
            </a:pPr>
            <a:r>
              <a:rPr lang="bg-BG" altLang="en-US" sz="2000" dirty="0">
                <a:solidFill>
                  <a:srgbClr val="901F93"/>
                </a:solidFill>
                <a:latin typeface="Trebuchet MS" panose="020B0603020202020204" pitchFamily="34" charset="0"/>
                <a:ea typeface="Microsoft YaHei UI" panose="020B0503020204020204" pitchFamily="34" charset="-122"/>
              </a:rPr>
              <a:t>Какъв резултат ще постигнете? Той отговаря ли на вашите цели?</a:t>
            </a:r>
          </a:p>
          <a:p>
            <a:pPr>
              <a:lnSpc>
                <a:spcPts val="1400"/>
              </a:lnSpc>
            </a:pPr>
            <a:r>
              <a:rPr lang="bg-BG" altLang="en-US" sz="2000" dirty="0">
                <a:solidFill>
                  <a:srgbClr val="901F93"/>
                </a:solidFill>
                <a:latin typeface="Trebuchet MS" panose="020B0603020202020204" pitchFamily="34" charset="0"/>
                <a:ea typeface="Microsoft YaHei UI" panose="020B0503020204020204" pitchFamily="34" charset="-122"/>
              </a:rPr>
              <a:t>Кой може да изпълни задачите?</a:t>
            </a:r>
          </a:p>
          <a:p>
            <a:pPr>
              <a:lnSpc>
                <a:spcPts val="1400"/>
              </a:lnSpc>
            </a:pPr>
            <a:r>
              <a:rPr lang="bg-BG" altLang="en-US" sz="2000" dirty="0">
                <a:solidFill>
                  <a:srgbClr val="901F93"/>
                </a:solidFill>
                <a:latin typeface="Trebuchet MS" panose="020B0603020202020204" pitchFamily="34" charset="0"/>
                <a:ea typeface="Microsoft YaHei UI" panose="020B0503020204020204" pitchFamily="34" charset="-122"/>
              </a:rPr>
              <a:t>Имате ли ресурсите? Ако не – кой има ресурси и как да ги сподели с нас? </a:t>
            </a:r>
          </a:p>
          <a:p>
            <a:pPr marL="0" indent="0">
              <a:buNone/>
            </a:pPr>
            <a:endParaRPr lang="bg-BG" altLang="en-US" dirty="0">
              <a:solidFill>
                <a:srgbClr val="901F93"/>
              </a:solidFill>
              <a:latin typeface="Trebuchet MS" panose="020B0603020202020204" pitchFamily="34" charset="0"/>
              <a:ea typeface="Microsoft YaHei UI" panose="020B0503020204020204" pitchFamily="34" charset="-122"/>
            </a:endParaRPr>
          </a:p>
        </p:txBody>
      </p:sp>
    </p:spTree>
    <p:extLst>
      <p:ext uri="{BB962C8B-B14F-4D97-AF65-F5344CB8AC3E}">
        <p14:creationId xmlns:p14="http://schemas.microsoft.com/office/powerpoint/2010/main" val="2443387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a:extLst>
              <a:ext uri="{FF2B5EF4-FFF2-40B4-BE49-F238E27FC236}">
                <a16:creationId xmlns:a16="http://schemas.microsoft.com/office/drawing/2014/main" id="{5AB84B78-5FBA-4F85-89CD-ED31C04E9F5C}"/>
              </a:ext>
            </a:extLst>
          </p:cNvPr>
          <p:cNvSpPr>
            <a:spLocks noGrp="1"/>
          </p:cNvSpPr>
          <p:nvPr>
            <p:ph type="body" sz="quarter" idx="10"/>
          </p:nvPr>
        </p:nvSpPr>
        <p:spPr>
          <a:xfrm>
            <a:off x="1675773" y="727363"/>
            <a:ext cx="8840453" cy="2701637"/>
          </a:xfrm>
        </p:spPr>
        <p:txBody>
          <a:bodyPr/>
          <a:lstStyle/>
          <a:p>
            <a:pPr marL="0" indent="0">
              <a:buNone/>
            </a:pPr>
            <a:r>
              <a:rPr lang="bg-BG" b="1" dirty="0">
                <a:solidFill>
                  <a:srgbClr val="901F93"/>
                </a:solidFill>
                <a:latin typeface="Trebuchet MS" panose="020B0603020202020204" pitchFamily="34" charset="0"/>
                <a:ea typeface="Microsoft YaHei UI" panose="020B0503020204020204" pitchFamily="34" charset="-122"/>
              </a:rPr>
              <a:t>Към списъка с цели добавете индикатори</a:t>
            </a:r>
          </a:p>
          <a:p>
            <a:pPr marL="0" indent="0">
              <a:buNone/>
            </a:pPr>
            <a:r>
              <a:rPr lang="bg-BG" b="1" dirty="0">
                <a:solidFill>
                  <a:srgbClr val="901F93"/>
                </a:solidFill>
                <a:latin typeface="Trebuchet MS" panose="020B0603020202020204" pitchFamily="34" charset="0"/>
                <a:ea typeface="Microsoft YaHei UI" panose="020B0503020204020204" pitchFamily="34" charset="-122"/>
              </a:rPr>
              <a:t>Пример за индикатори:</a:t>
            </a:r>
          </a:p>
          <a:p>
            <a:r>
              <a:rPr lang="bg-BG" b="1" dirty="0">
                <a:solidFill>
                  <a:srgbClr val="901F93"/>
                </a:solidFill>
                <a:latin typeface="Trebuchet MS" panose="020B0603020202020204" pitchFamily="34" charset="0"/>
                <a:ea typeface="Microsoft YaHei UI" panose="020B0503020204020204" pitchFamily="34" charset="-122"/>
              </a:rPr>
              <a:t>10 талантливи деца, подкрепени в кампания за …</a:t>
            </a:r>
          </a:p>
          <a:p>
            <a:r>
              <a:rPr lang="bg-BG" b="1" dirty="0">
                <a:solidFill>
                  <a:srgbClr val="901F93"/>
                </a:solidFill>
                <a:latin typeface="Trebuchet MS" panose="020B0603020202020204" pitchFamily="34" charset="0"/>
                <a:ea typeface="Microsoft YaHei UI" panose="020B0503020204020204" pitchFamily="34" charset="-122"/>
              </a:rPr>
              <a:t>2 клубни лидери, обучени в програми на </a:t>
            </a:r>
            <a:r>
              <a:rPr lang="bg-BG" b="1" dirty="0" err="1">
                <a:solidFill>
                  <a:srgbClr val="901F93"/>
                </a:solidFill>
                <a:latin typeface="Trebuchet MS" panose="020B0603020202020204" pitchFamily="34" charset="0"/>
                <a:ea typeface="Microsoft YaHei UI" panose="020B0503020204020204" pitchFamily="34" charset="-122"/>
              </a:rPr>
              <a:t>дистрикта</a:t>
            </a:r>
            <a:r>
              <a:rPr lang="bg-BG" b="1" dirty="0">
                <a:solidFill>
                  <a:srgbClr val="901F93"/>
                </a:solidFill>
                <a:latin typeface="Trebuchet MS" panose="020B0603020202020204" pitchFamily="34" charset="0"/>
                <a:ea typeface="Microsoft YaHei UI" panose="020B0503020204020204" pitchFamily="34" charset="-122"/>
              </a:rPr>
              <a:t> през 2022/23 година</a:t>
            </a:r>
          </a:p>
        </p:txBody>
      </p:sp>
      <p:pic>
        <p:nvPicPr>
          <p:cNvPr id="5" name="Картина 4">
            <a:extLst>
              <a:ext uri="{FF2B5EF4-FFF2-40B4-BE49-F238E27FC236}">
                <a16:creationId xmlns:a16="http://schemas.microsoft.com/office/drawing/2014/main" id="{BDB3CEF8-AD6A-4B95-8ED1-758A50B4011B}"/>
              </a:ext>
            </a:extLst>
          </p:cNvPr>
          <p:cNvPicPr>
            <a:picLocks noChangeAspect="1"/>
          </p:cNvPicPr>
          <p:nvPr/>
        </p:nvPicPr>
        <p:blipFill>
          <a:blip r:embed="rId3"/>
          <a:stretch>
            <a:fillRect/>
          </a:stretch>
        </p:blipFill>
        <p:spPr>
          <a:xfrm>
            <a:off x="2157879" y="3809079"/>
            <a:ext cx="7335037" cy="2270210"/>
          </a:xfrm>
          <a:prstGeom prst="rect">
            <a:avLst/>
          </a:prstGeom>
        </p:spPr>
      </p:pic>
      <p:sp>
        <p:nvSpPr>
          <p:cNvPr id="12" name="Овал 11">
            <a:extLst>
              <a:ext uri="{FF2B5EF4-FFF2-40B4-BE49-F238E27FC236}">
                <a16:creationId xmlns:a16="http://schemas.microsoft.com/office/drawing/2014/main" id="{80068B18-3F9F-43FF-9DDE-5896CC9CA20A}"/>
              </a:ext>
            </a:extLst>
          </p:cNvPr>
          <p:cNvSpPr/>
          <p:nvPr/>
        </p:nvSpPr>
        <p:spPr>
          <a:xfrm>
            <a:off x="4451684" y="4848726"/>
            <a:ext cx="2923674" cy="74595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bg-BG"/>
          </a:p>
        </p:txBody>
      </p:sp>
    </p:spTree>
    <p:extLst>
      <p:ext uri="{BB962C8B-B14F-4D97-AF65-F5344CB8AC3E}">
        <p14:creationId xmlns:p14="http://schemas.microsoft.com/office/powerpoint/2010/main" val="3005494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 контейнер 2">
            <a:extLst>
              <a:ext uri="{FF2B5EF4-FFF2-40B4-BE49-F238E27FC236}">
                <a16:creationId xmlns:a16="http://schemas.microsoft.com/office/drawing/2014/main" id="{B6A0C774-899C-4E36-945B-6B8949D67BFE}"/>
              </a:ext>
            </a:extLst>
          </p:cNvPr>
          <p:cNvSpPr>
            <a:spLocks noGrp="1"/>
          </p:cNvSpPr>
          <p:nvPr>
            <p:ph type="body" sz="quarter" idx="10"/>
          </p:nvPr>
        </p:nvSpPr>
        <p:spPr>
          <a:xfrm>
            <a:off x="652463" y="1164643"/>
            <a:ext cx="6783053" cy="3727559"/>
          </a:xfrm>
          <a:prstGeom prst="rect">
            <a:avLst/>
          </a:prstGeom>
        </p:spPr>
        <p:txBody>
          <a:bodyPr wrap="square">
            <a:spAutoFit/>
          </a:bodyPr>
          <a:lstStyle/>
          <a:p>
            <a:pPr marL="0" indent="0">
              <a:buNone/>
            </a:pPr>
            <a:r>
              <a:rPr lang="ru-RU" altLang="en-US" sz="2800" b="1" dirty="0">
                <a:solidFill>
                  <a:srgbClr val="901F93"/>
                </a:solidFill>
                <a:latin typeface="Trebuchet MS" panose="020B0603020202020204" pitchFamily="34" charset="0"/>
                <a:ea typeface="Microsoft YaHei UI" panose="020B0503020204020204" pitchFamily="34" charset="-122"/>
              </a:rPr>
              <a:t>ПЛАНЪТ Е ОТВОРЕН! </a:t>
            </a:r>
          </a:p>
          <a:p>
            <a:pPr marL="0" indent="0">
              <a:buNone/>
            </a:pPr>
            <a:r>
              <a:rPr lang="ru-RU" altLang="en-US" b="1" dirty="0">
                <a:solidFill>
                  <a:srgbClr val="901F93"/>
                </a:solidFill>
                <a:latin typeface="Trebuchet MS" panose="020B0603020202020204" pitchFamily="34" charset="0"/>
                <a:ea typeface="Microsoft YaHei UI" panose="020B0503020204020204" pitchFamily="34" charset="-122"/>
              </a:rPr>
              <a:t>Той не е статичен документ.</a:t>
            </a:r>
          </a:p>
          <a:p>
            <a:pPr marL="0" indent="0">
              <a:buNone/>
            </a:pPr>
            <a:r>
              <a:rPr lang="bg-BG" altLang="en-US" sz="2000" dirty="0">
                <a:solidFill>
                  <a:srgbClr val="901F93"/>
                </a:solidFill>
                <a:latin typeface="Lato" panose="020F0502020204030203" pitchFamily="34" charset="0"/>
                <a:ea typeface="Lato" panose="020F0502020204030203" pitchFamily="34" charset="0"/>
                <a:cs typeface="Lato" panose="020F0502020204030203" pitchFamily="34" charset="0"/>
              </a:rPr>
              <a:t>Когато се отчитате пред клуба (поне веднъж в края на полугодието), можете да промените задачи или срокове, да делегирате по друг начин.</a:t>
            </a:r>
          </a:p>
          <a:p>
            <a:pPr marL="0" indent="0">
              <a:buNone/>
            </a:pPr>
            <a:endParaRPr lang="ru-RU" altLang="en-US" b="1" dirty="0">
              <a:solidFill>
                <a:srgbClr val="901F93"/>
              </a:solidFill>
              <a:latin typeface="Trebuchet MS" panose="020B0603020202020204" pitchFamily="34" charset="0"/>
              <a:ea typeface="Microsoft YaHei UI" panose="020B0503020204020204" pitchFamily="34" charset="-122"/>
            </a:endParaRPr>
          </a:p>
          <a:p>
            <a:pPr marL="0" indent="0">
              <a:buNone/>
            </a:pPr>
            <a:r>
              <a:rPr lang="ru-RU" altLang="en-US" b="1" dirty="0" err="1">
                <a:solidFill>
                  <a:srgbClr val="901F93"/>
                </a:solidFill>
                <a:latin typeface="Trebuchet MS" panose="020B0603020202020204" pitchFamily="34" charset="0"/>
                <a:ea typeface="Microsoft YaHei UI" panose="020B0503020204020204" pitchFamily="34" charset="-122"/>
              </a:rPr>
              <a:t>Планът</a:t>
            </a:r>
            <a:r>
              <a:rPr lang="ru-RU" altLang="en-US" b="1" dirty="0">
                <a:solidFill>
                  <a:srgbClr val="901F93"/>
                </a:solidFill>
                <a:latin typeface="Trebuchet MS" panose="020B0603020202020204" pitchFamily="34" charset="0"/>
                <a:ea typeface="Microsoft YaHei UI" panose="020B0503020204020204" pitchFamily="34" charset="-122"/>
              </a:rPr>
              <a:t> не е само на президента!</a:t>
            </a:r>
          </a:p>
        </p:txBody>
      </p:sp>
      <p:pic>
        <p:nvPicPr>
          <p:cNvPr id="4" name="Картина 3">
            <a:extLst>
              <a:ext uri="{FF2B5EF4-FFF2-40B4-BE49-F238E27FC236}">
                <a16:creationId xmlns:a16="http://schemas.microsoft.com/office/drawing/2014/main" id="{0B8490D4-8A9C-4105-9F4B-03DA2F0965E1}"/>
              </a:ext>
            </a:extLst>
          </p:cNvPr>
          <p:cNvPicPr>
            <a:picLocks noChangeAspect="1"/>
          </p:cNvPicPr>
          <p:nvPr/>
        </p:nvPicPr>
        <p:blipFill>
          <a:blip r:embed="rId3"/>
          <a:stretch>
            <a:fillRect/>
          </a:stretch>
        </p:blipFill>
        <p:spPr>
          <a:xfrm>
            <a:off x="7966971" y="1164643"/>
            <a:ext cx="3572566" cy="3999323"/>
          </a:xfrm>
          <a:prstGeom prst="rect">
            <a:avLst/>
          </a:prstGeom>
        </p:spPr>
      </p:pic>
    </p:spTree>
    <p:extLst>
      <p:ext uri="{BB962C8B-B14F-4D97-AF65-F5344CB8AC3E}">
        <p14:creationId xmlns:p14="http://schemas.microsoft.com/office/powerpoint/2010/main" val="2518115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157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bg-BG" dirty="0"/>
              <a:t>ПП Венелин Молнар РК Русе</a:t>
            </a:r>
          </a:p>
        </p:txBody>
      </p:sp>
      <p:sp>
        <p:nvSpPr>
          <p:cNvPr id="4" name="Title 1">
            <a:extLst>
              <a:ext uri="{FF2B5EF4-FFF2-40B4-BE49-F238E27FC236}">
                <a16:creationId xmlns:a16="http://schemas.microsoft.com/office/drawing/2014/main" id="{0DA17305-8CB3-A0AB-773B-5D856BFDA751}"/>
              </a:ext>
            </a:extLst>
          </p:cNvPr>
          <p:cNvSpPr>
            <a:spLocks noGrp="1"/>
          </p:cNvSpPr>
          <p:nvPr>
            <p:ph type="ctrTitle"/>
          </p:nvPr>
        </p:nvSpPr>
        <p:spPr>
          <a:xfrm>
            <a:off x="2057400" y="2445183"/>
            <a:ext cx="8077200" cy="1801968"/>
          </a:xfrm>
        </p:spPr>
        <p:txBody>
          <a:bodyPr/>
          <a:lstStyle/>
          <a:p>
            <a:r>
              <a:rPr lang="bg-BG" dirty="0">
                <a:effectLst/>
              </a:rPr>
              <a:t>В крак с времето - иновативно представяне на дейността </a:t>
            </a:r>
            <a:br>
              <a:rPr lang="bg-BG" dirty="0">
                <a:effectLst/>
              </a:rPr>
            </a:br>
            <a:r>
              <a:rPr lang="bg-BG" dirty="0">
                <a:effectLst/>
              </a:rPr>
              <a:t>на клуба</a:t>
            </a:r>
          </a:p>
        </p:txBody>
      </p:sp>
    </p:spTree>
    <p:extLst>
      <p:ext uri="{BB962C8B-B14F-4D97-AF65-F5344CB8AC3E}">
        <p14:creationId xmlns:p14="http://schemas.microsoft.com/office/powerpoint/2010/main" val="154972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working on a structure outside&#10;&#10;Description automatically generated with low confidence">
            <a:extLst>
              <a:ext uri="{FF2B5EF4-FFF2-40B4-BE49-F238E27FC236}">
                <a16:creationId xmlns:a16="http://schemas.microsoft.com/office/drawing/2014/main" id="{01EF1132-7249-4DD4-8391-261D473DB93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903" r="14903"/>
          <a:stretch>
            <a:fillRect/>
          </a:stretch>
        </p:blipFill>
        <p:spPr>
          <a:xfrm>
            <a:off x="709613" y="912306"/>
            <a:ext cx="3095170" cy="2939444"/>
          </a:xfrm>
          <a:prstGeom prst="rect">
            <a:avLst/>
          </a:prstGeom>
          <a:ln>
            <a:noFill/>
          </a:ln>
          <a:effectLst>
            <a:outerShdw blurRad="292100" dist="139700" dir="2700000" algn="tl" rotWithShape="0">
              <a:srgbClr val="333333">
                <a:alpha val="65000"/>
              </a:srgbClr>
            </a:outerShdw>
          </a:effectLst>
        </p:spPr>
      </p:pic>
      <p:pic>
        <p:nvPicPr>
          <p:cNvPr id="11" name="Picture Placeholder 10">
            <a:extLst>
              <a:ext uri="{FF2B5EF4-FFF2-40B4-BE49-F238E27FC236}">
                <a16:creationId xmlns:a16="http://schemas.microsoft.com/office/drawing/2014/main" id="{23521424-C6EC-4C10-842C-579DAD289BFA}"/>
              </a:ext>
            </a:extLst>
          </p:cNvPr>
          <p:cNvPicPr>
            <a:picLocks noGrp="1" noChangeAspect="1"/>
          </p:cNvPicPr>
          <p:nvPr>
            <p:ph type="pic" sz="quarter" idx="23"/>
          </p:nvPr>
        </p:nvPicPr>
        <p:blipFill>
          <a:blip r:embed="rId3" cstate="print">
            <a:extLst>
              <a:ext uri="{28A0092B-C50C-407E-A947-70E740481C1C}">
                <a14:useLocalDpi xmlns:a14="http://schemas.microsoft.com/office/drawing/2010/main" val="0"/>
              </a:ext>
            </a:extLst>
          </a:blip>
          <a:srcRect l="14921" r="14921"/>
          <a:stretch>
            <a:fillRect/>
          </a:stretch>
        </p:blipFill>
        <p:spPr>
          <a:xfrm>
            <a:off x="4561501" y="912306"/>
            <a:ext cx="3095170" cy="2939444"/>
          </a:xfrm>
          <a:prstGeom prst="rect">
            <a:avLst/>
          </a:prstGeom>
          <a:ln>
            <a:noFill/>
          </a:ln>
          <a:effectLst>
            <a:outerShdw blurRad="292100" dist="139700" dir="2700000" algn="tl" rotWithShape="0">
              <a:srgbClr val="333333">
                <a:alpha val="65000"/>
              </a:srgbClr>
            </a:outerShdw>
          </a:effectLst>
        </p:spPr>
      </p:pic>
      <p:pic>
        <p:nvPicPr>
          <p:cNvPr id="13" name="Picture Placeholder 12">
            <a:extLst>
              <a:ext uri="{FF2B5EF4-FFF2-40B4-BE49-F238E27FC236}">
                <a16:creationId xmlns:a16="http://schemas.microsoft.com/office/drawing/2014/main" id="{40672B6F-4FD0-46AD-A481-B5A1913FAA23}"/>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l="14903" r="14903"/>
          <a:stretch>
            <a:fillRect/>
          </a:stretch>
        </p:blipFill>
        <p:spPr>
          <a:xfrm>
            <a:off x="8413389" y="917313"/>
            <a:ext cx="3095170" cy="2939444"/>
          </a:xfrm>
          <a:prstGeom prst="rect">
            <a:avLst/>
          </a:prstGeom>
          <a:ln>
            <a:noFill/>
          </a:ln>
          <a:effectLst>
            <a:outerShdw blurRad="292100" dist="139700" dir="2700000" algn="tl" rotWithShape="0">
              <a:srgbClr val="333333">
                <a:alpha val="65000"/>
              </a:srgbClr>
            </a:outerShdw>
          </a:effectLst>
        </p:spPr>
      </p:pic>
      <p:sp>
        <p:nvSpPr>
          <p:cNvPr id="16" name="Title 2">
            <a:extLst>
              <a:ext uri="{FF2B5EF4-FFF2-40B4-BE49-F238E27FC236}">
                <a16:creationId xmlns:a16="http://schemas.microsoft.com/office/drawing/2014/main" id="{5227BC71-1DA0-4758-9D77-FE6B883D5E78}"/>
              </a:ext>
            </a:extLst>
          </p:cNvPr>
          <p:cNvSpPr txBox="1">
            <a:spLocks/>
          </p:cNvSpPr>
          <p:nvPr/>
        </p:nvSpPr>
        <p:spPr>
          <a:xfrm>
            <a:off x="4049490" y="4788770"/>
            <a:ext cx="4669637" cy="528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bg-BG" sz="3600" b="1" dirty="0">
                <a:solidFill>
                  <a:srgbClr val="811F93"/>
                </a:solidFill>
                <a:latin typeface="Trebuchet MS" panose="020B0603020202020204" pitchFamily="34" charset="0"/>
              </a:rPr>
              <a:t>Публичен имидж?</a:t>
            </a:r>
          </a:p>
        </p:txBody>
      </p:sp>
    </p:spTree>
    <p:extLst>
      <p:ext uri="{BB962C8B-B14F-4D97-AF65-F5344CB8AC3E}">
        <p14:creationId xmlns:p14="http://schemas.microsoft.com/office/powerpoint/2010/main" val="1941471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8364D-EA8A-47E2-9B54-61AAFA5F8D09}"/>
              </a:ext>
            </a:extLst>
          </p:cNvPr>
          <p:cNvSpPr>
            <a:spLocks noGrp="1"/>
          </p:cNvSpPr>
          <p:nvPr>
            <p:ph type="ctrTitle"/>
          </p:nvPr>
        </p:nvSpPr>
        <p:spPr>
          <a:xfrm>
            <a:off x="515684" y="460874"/>
            <a:ext cx="10941210" cy="528350"/>
          </a:xfrm>
        </p:spPr>
        <p:txBody>
          <a:bodyPr/>
          <a:lstStyle/>
          <a:p>
            <a:r>
              <a:rPr lang="bg-BG" sz="3600" dirty="0"/>
              <a:t>Защо?</a:t>
            </a:r>
          </a:p>
        </p:txBody>
      </p:sp>
      <p:sp>
        <p:nvSpPr>
          <p:cNvPr id="4" name="Subtitle 3">
            <a:extLst>
              <a:ext uri="{FF2B5EF4-FFF2-40B4-BE49-F238E27FC236}">
                <a16:creationId xmlns:a16="http://schemas.microsoft.com/office/drawing/2014/main" id="{1B68B2D9-EFCB-43C8-98F7-175BDAB3BA61}"/>
              </a:ext>
            </a:extLst>
          </p:cNvPr>
          <p:cNvSpPr>
            <a:spLocks noGrp="1"/>
          </p:cNvSpPr>
          <p:nvPr>
            <p:ph type="subTitle" idx="1"/>
          </p:nvPr>
        </p:nvSpPr>
        <p:spPr>
          <a:xfrm>
            <a:off x="1595752" y="1454039"/>
            <a:ext cx="4390537" cy="3741281"/>
          </a:xfrm>
        </p:spPr>
        <p:txBody>
          <a:bodyPr/>
          <a:lstStyle/>
          <a:p>
            <a:pPr marL="457200" indent="-457200">
              <a:buClr>
                <a:srgbClr val="811F93"/>
              </a:buClr>
              <a:buFont typeface="Wingdings" panose="05000000000000000000" pitchFamily="2" charset="2"/>
              <a:buChar char="ü"/>
            </a:pPr>
            <a:r>
              <a:rPr lang="bg-BG" b="1" dirty="0"/>
              <a:t>Обхват</a:t>
            </a:r>
            <a:endParaRPr lang="en-US" b="1" dirty="0"/>
          </a:p>
          <a:p>
            <a:pPr marL="457200" indent="-457200">
              <a:buClr>
                <a:srgbClr val="811F93"/>
              </a:buClr>
              <a:buFont typeface="Wingdings" panose="05000000000000000000" pitchFamily="2" charset="2"/>
              <a:buChar char="ü"/>
            </a:pPr>
            <a:r>
              <a:rPr lang="bg-BG" b="1" dirty="0"/>
              <a:t>Въздействие</a:t>
            </a:r>
          </a:p>
          <a:p>
            <a:pPr marL="457200" indent="-457200">
              <a:buClr>
                <a:srgbClr val="811F93"/>
              </a:buClr>
              <a:buFont typeface="Wingdings" panose="05000000000000000000" pitchFamily="2" charset="2"/>
              <a:buChar char="ü"/>
            </a:pPr>
            <a:r>
              <a:rPr lang="bg-BG" b="1" dirty="0"/>
              <a:t>Видимост</a:t>
            </a:r>
          </a:p>
          <a:p>
            <a:pPr marL="457200" indent="-457200">
              <a:buClr>
                <a:srgbClr val="811F93"/>
              </a:buClr>
              <a:buFont typeface="Wingdings" panose="05000000000000000000" pitchFamily="2" charset="2"/>
              <a:buChar char="ü"/>
            </a:pPr>
            <a:r>
              <a:rPr lang="bg-BG" b="1" dirty="0"/>
              <a:t>Осведоменост</a:t>
            </a:r>
          </a:p>
          <a:p>
            <a:pPr marL="457200" indent="-457200">
              <a:buClr>
                <a:srgbClr val="811F93"/>
              </a:buClr>
              <a:buFont typeface="Wingdings" panose="05000000000000000000" pitchFamily="2" charset="2"/>
              <a:buChar char="ü"/>
            </a:pPr>
            <a:r>
              <a:rPr lang="bg-BG" b="1" dirty="0"/>
              <a:t>Разпознаваемост</a:t>
            </a:r>
          </a:p>
          <a:p>
            <a:pPr marL="457200" indent="-457200">
              <a:buClr>
                <a:srgbClr val="811F93"/>
              </a:buClr>
              <a:buFont typeface="Wingdings" panose="05000000000000000000" pitchFamily="2" charset="2"/>
              <a:buChar char="ü"/>
            </a:pPr>
            <a:r>
              <a:rPr lang="bg-BG" b="1" dirty="0"/>
              <a:t>Доверие</a:t>
            </a:r>
          </a:p>
          <a:p>
            <a:pPr marL="457200" indent="-457200">
              <a:buClr>
                <a:srgbClr val="811F93"/>
              </a:buClr>
              <a:buFont typeface="Wingdings" panose="05000000000000000000" pitchFamily="2" charset="2"/>
              <a:buChar char="ü"/>
            </a:pPr>
            <a:r>
              <a:rPr lang="bg-BG" b="1" dirty="0"/>
              <a:t>Постоянство</a:t>
            </a:r>
          </a:p>
        </p:txBody>
      </p:sp>
      <p:sp>
        <p:nvSpPr>
          <p:cNvPr id="7" name="Subtitle 3">
            <a:extLst>
              <a:ext uri="{FF2B5EF4-FFF2-40B4-BE49-F238E27FC236}">
                <a16:creationId xmlns:a16="http://schemas.microsoft.com/office/drawing/2014/main" id="{399873B3-1A9F-4101-8259-C1286AF427A4}"/>
              </a:ext>
            </a:extLst>
          </p:cNvPr>
          <p:cNvSpPr txBox="1">
            <a:spLocks/>
          </p:cNvSpPr>
          <p:nvPr/>
        </p:nvSpPr>
        <p:spPr>
          <a:xfrm>
            <a:off x="7880427" y="2522376"/>
            <a:ext cx="2604980" cy="2669513"/>
          </a:xfrm>
          <a:prstGeom prst="rect">
            <a:avLst/>
          </a:prstGeom>
        </p:spPr>
        <p:txBody>
          <a:bodyPr wrap="square">
            <a:spAutoFit/>
          </a:bodyPr>
          <a:lstStyle>
            <a:lvl1pPr marL="0" indent="0" algn="just" defTabSz="914400" rtl="0" eaLnBrk="1" latinLnBrk="0" hangingPunct="1">
              <a:lnSpc>
                <a:spcPts val="3600"/>
              </a:lnSpc>
              <a:spcBef>
                <a:spcPts val="600"/>
              </a:spcBef>
              <a:buFont typeface="Arial" panose="020B0604020202020204" pitchFamily="34" charset="0"/>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811F93"/>
              </a:buClr>
            </a:pPr>
            <a:r>
              <a:rPr lang="bg-BG" sz="2800" b="1" dirty="0">
                <a:solidFill>
                  <a:srgbClr val="811F93"/>
                </a:solidFill>
              </a:rPr>
              <a:t>Членове</a:t>
            </a:r>
          </a:p>
          <a:p>
            <a:pPr>
              <a:buClr>
                <a:srgbClr val="811F93"/>
              </a:buClr>
            </a:pPr>
            <a:r>
              <a:rPr lang="bg-BG" sz="2800" b="1" dirty="0">
                <a:solidFill>
                  <a:srgbClr val="811F93"/>
                </a:solidFill>
              </a:rPr>
              <a:t>Партньори</a:t>
            </a:r>
          </a:p>
          <a:p>
            <a:pPr>
              <a:buClr>
                <a:srgbClr val="811F93"/>
              </a:buClr>
            </a:pPr>
            <a:r>
              <a:rPr lang="bg-BG" sz="2800" b="1" dirty="0">
                <a:solidFill>
                  <a:srgbClr val="811F93"/>
                </a:solidFill>
              </a:rPr>
              <a:t>Проекти</a:t>
            </a:r>
          </a:p>
          <a:p>
            <a:pPr>
              <a:buClr>
                <a:srgbClr val="811F93"/>
              </a:buClr>
            </a:pPr>
            <a:r>
              <a:rPr lang="bg-BG" sz="2800" b="1" dirty="0">
                <a:solidFill>
                  <a:srgbClr val="811F93"/>
                </a:solidFill>
              </a:rPr>
              <a:t>Дарители</a:t>
            </a:r>
          </a:p>
          <a:p>
            <a:pPr>
              <a:buClr>
                <a:srgbClr val="811F93"/>
              </a:buClr>
            </a:pPr>
            <a:r>
              <a:rPr lang="bg-BG" sz="2800" b="1" dirty="0">
                <a:solidFill>
                  <a:srgbClr val="811F93"/>
                </a:solidFill>
              </a:rPr>
              <a:t>Доброволци</a:t>
            </a:r>
          </a:p>
        </p:txBody>
      </p:sp>
      <p:sp>
        <p:nvSpPr>
          <p:cNvPr id="8" name="Right Brace 7">
            <a:extLst>
              <a:ext uri="{FF2B5EF4-FFF2-40B4-BE49-F238E27FC236}">
                <a16:creationId xmlns:a16="http://schemas.microsoft.com/office/drawing/2014/main" id="{63882F84-7DFD-489C-BA10-244A1E3E2824}"/>
              </a:ext>
            </a:extLst>
          </p:cNvPr>
          <p:cNvSpPr/>
          <p:nvPr/>
        </p:nvSpPr>
        <p:spPr>
          <a:xfrm>
            <a:off x="5463774" y="1454038"/>
            <a:ext cx="522515" cy="37412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bg-BG" b="1" dirty="0"/>
          </a:p>
        </p:txBody>
      </p:sp>
      <p:sp>
        <p:nvSpPr>
          <p:cNvPr id="6" name="Title 2">
            <a:extLst>
              <a:ext uri="{FF2B5EF4-FFF2-40B4-BE49-F238E27FC236}">
                <a16:creationId xmlns:a16="http://schemas.microsoft.com/office/drawing/2014/main" id="{DB4719DA-D766-93B8-9168-7C981B8054FE}"/>
              </a:ext>
            </a:extLst>
          </p:cNvPr>
          <p:cNvSpPr txBox="1">
            <a:spLocks/>
          </p:cNvSpPr>
          <p:nvPr/>
        </p:nvSpPr>
        <p:spPr>
          <a:xfrm>
            <a:off x="8434609" y="1401937"/>
            <a:ext cx="3138553" cy="528350"/>
          </a:xfrm>
          <a:prstGeom prst="rect">
            <a:avLst/>
          </a:prstGeom>
        </p:spPr>
        <p:txBody>
          <a:bodyPr wrap="square" anchor="b">
            <a:spAutoFit/>
          </a:bodyPr>
          <a:lstStyle>
            <a:lvl1pPr algn="l" defTabSz="914400" rtl="0" eaLnBrk="1" latinLnBrk="0" hangingPunct="1">
              <a:lnSpc>
                <a:spcPts val="3400"/>
              </a:lnSpc>
              <a:spcBef>
                <a:spcPct val="0"/>
              </a:spcBef>
              <a:buNone/>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bg-BG" sz="3600" dirty="0">
                <a:solidFill>
                  <a:srgbClr val="00954C"/>
                </a:solidFill>
              </a:rPr>
              <a:t>Нашата цел:</a:t>
            </a:r>
          </a:p>
        </p:txBody>
      </p:sp>
      <p:pic>
        <p:nvPicPr>
          <p:cNvPr id="9" name="Graphic 8" descr="Arrow: Counter-clockwise curve with solid fill">
            <a:extLst>
              <a:ext uri="{FF2B5EF4-FFF2-40B4-BE49-F238E27FC236}">
                <a16:creationId xmlns:a16="http://schemas.microsoft.com/office/drawing/2014/main" id="{60D01B80-BA32-2466-470D-B1592A891B8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513179">
            <a:off x="8480794" y="1820252"/>
            <a:ext cx="644572" cy="644572"/>
          </a:xfrm>
          <a:prstGeom prst="rect">
            <a:avLst/>
          </a:prstGeom>
        </p:spPr>
      </p:pic>
    </p:spTree>
    <p:extLst>
      <p:ext uri="{BB962C8B-B14F-4D97-AF65-F5344CB8AC3E}">
        <p14:creationId xmlns:p14="http://schemas.microsoft.com/office/powerpoint/2010/main" val="2859042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16667" t="-848" r="16667" b="-848"/>
          <a:stretch/>
        </p:blipFill>
        <p:spPr>
          <a:xfrm>
            <a:off x="676437" y="318108"/>
            <a:ext cx="2160000" cy="2160000"/>
          </a:xfrm>
        </p:spPr>
      </p:pic>
      <p:pic>
        <p:nvPicPr>
          <p:cNvPr id="3" name="Picture Placeholder 2"/>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11581" r="11581"/>
          <a:stretch>
            <a:fillRect/>
          </a:stretch>
        </p:blipFill>
        <p:spPr>
          <a:xfrm>
            <a:off x="5253155" y="318108"/>
            <a:ext cx="2160000" cy="2160000"/>
          </a:xfrm>
        </p:spPr>
      </p:pic>
      <p:pic>
        <p:nvPicPr>
          <p:cNvPr id="4" name="Picture Placeholder 3"/>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l="15222" r="15222"/>
          <a:stretch>
            <a:fillRect/>
          </a:stretch>
        </p:blipFill>
        <p:spPr>
          <a:xfrm>
            <a:off x="9494622" y="318108"/>
            <a:ext cx="2160000" cy="2160000"/>
          </a:xfrm>
        </p:spPr>
      </p:pic>
      <p:sp>
        <p:nvSpPr>
          <p:cNvPr id="5" name="Subtitle 4"/>
          <p:cNvSpPr>
            <a:spLocks noGrp="1"/>
          </p:cNvSpPr>
          <p:nvPr>
            <p:ph type="subTitle" idx="1"/>
          </p:nvPr>
        </p:nvSpPr>
        <p:spPr>
          <a:xfrm>
            <a:off x="173374" y="2614199"/>
            <a:ext cx="3312000" cy="964367"/>
          </a:xfrm>
        </p:spPr>
        <p:txBody>
          <a:bodyPr/>
          <a:lstStyle/>
          <a:p>
            <a:r>
              <a:rPr lang="ru-RU" dirty="0"/>
              <a:t>ИЗКОРЕНЯВАНЕ НА ПОЛИОМИЕЛИТА </a:t>
            </a:r>
            <a:endParaRPr lang="bg-BG" dirty="0"/>
          </a:p>
        </p:txBody>
      </p:sp>
      <p:sp>
        <p:nvSpPr>
          <p:cNvPr id="12" name="Text Placeholder 11"/>
          <p:cNvSpPr>
            <a:spLocks noGrp="1"/>
          </p:cNvSpPr>
          <p:nvPr>
            <p:ph type="body" sz="quarter" idx="23"/>
          </p:nvPr>
        </p:nvSpPr>
        <p:spPr>
          <a:xfrm>
            <a:off x="4677155" y="2645297"/>
            <a:ext cx="3312000" cy="933269"/>
          </a:xfrm>
        </p:spPr>
        <p:txBody>
          <a:bodyPr/>
          <a:lstStyle/>
          <a:p>
            <a:r>
              <a:rPr lang="bg-BG" dirty="0"/>
              <a:t>РОТАРИАНСКИ ЦЕНТРОВЕ ЗА МИР</a:t>
            </a:r>
          </a:p>
        </p:txBody>
      </p:sp>
      <p:sp>
        <p:nvSpPr>
          <p:cNvPr id="13" name="Text Placeholder 12"/>
          <p:cNvSpPr>
            <a:spLocks noGrp="1"/>
          </p:cNvSpPr>
          <p:nvPr>
            <p:ph type="body" sz="quarter" idx="24"/>
          </p:nvPr>
        </p:nvSpPr>
        <p:spPr>
          <a:xfrm>
            <a:off x="8716718" y="2614199"/>
            <a:ext cx="3312000" cy="964367"/>
          </a:xfrm>
        </p:spPr>
        <p:txBody>
          <a:bodyPr/>
          <a:lstStyle/>
          <a:p>
            <a:r>
              <a:rPr lang="bg-BG" dirty="0"/>
              <a:t>ГРАНТОВИ ПРОГРАМИ НА ФОНДАЦИЯ РОТАРИ</a:t>
            </a:r>
          </a:p>
        </p:txBody>
      </p:sp>
      <p:pic>
        <p:nvPicPr>
          <p:cNvPr id="11" name="Picture Placeholder 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989819" y="4007664"/>
            <a:ext cx="1980000" cy="198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pic>
      <p:pic>
        <p:nvPicPr>
          <p:cNvPr id="14" name="Picture Placeholder 1"/>
          <p:cNvPicPr>
            <a:picLocks/>
          </p:cNvPicPr>
          <p:nvPr/>
        </p:nvPicPr>
        <p:blipFill rotWithShape="1">
          <a:blip r:embed="rId6" cstate="print">
            <a:extLst>
              <a:ext uri="{28A0092B-C50C-407E-A947-70E740481C1C}">
                <a14:useLocalDpi xmlns:a14="http://schemas.microsoft.com/office/drawing/2010/main" val="0"/>
              </a:ext>
            </a:extLst>
          </a:blip>
          <a:srcRect/>
          <a:stretch/>
        </p:blipFill>
        <p:spPr>
          <a:xfrm>
            <a:off x="7175848" y="4007664"/>
            <a:ext cx="1980000" cy="1980000"/>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noFill/>
          <a:ln w="19050">
            <a:noFill/>
          </a:ln>
          <a:effectLst/>
        </p:spPr>
      </p:pic>
      <p:sp>
        <p:nvSpPr>
          <p:cNvPr id="15" name="Text Placeholder 11"/>
          <p:cNvSpPr txBox="1">
            <a:spLocks/>
          </p:cNvSpPr>
          <p:nvPr/>
        </p:nvSpPr>
        <p:spPr>
          <a:xfrm>
            <a:off x="523054" y="4297473"/>
            <a:ext cx="2466765" cy="1400383"/>
          </a:xfrm>
          <a:prstGeom prst="rect">
            <a:avLst/>
          </a:prstGeom>
        </p:spPr>
        <p:txBody>
          <a:bodyPr wrap="square">
            <a:spAutoFit/>
          </a:bodyPr>
          <a:lstStyle>
            <a:lvl1pPr marL="0" indent="0" algn="ctr" defTabSz="914400" rtl="0" eaLnBrk="1" latinLnBrk="0" hangingPunct="1">
              <a:lnSpc>
                <a:spcPts val="3400"/>
              </a:lnSpc>
              <a:spcBef>
                <a:spcPts val="600"/>
              </a:spcBef>
              <a:buFont typeface="Arial" panose="020B0604020202020204" pitchFamily="34" charset="0"/>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bg-BG" dirty="0"/>
              <a:t>РОТАРИАНСКИ ОБЩНОСТНИ КОРПУСИ</a:t>
            </a:r>
          </a:p>
        </p:txBody>
      </p:sp>
      <p:sp>
        <p:nvSpPr>
          <p:cNvPr id="16" name="Text Placeholder 11"/>
          <p:cNvSpPr txBox="1">
            <a:spLocks/>
          </p:cNvSpPr>
          <p:nvPr/>
        </p:nvSpPr>
        <p:spPr>
          <a:xfrm>
            <a:off x="9341239" y="4200555"/>
            <a:ext cx="2466765" cy="1041311"/>
          </a:xfrm>
          <a:prstGeom prst="rect">
            <a:avLst/>
          </a:prstGeom>
        </p:spPr>
        <p:txBody>
          <a:bodyPr wrap="square">
            <a:spAutoFit/>
          </a:bodyPr>
          <a:lstStyle>
            <a:lvl1pPr marL="0" indent="0" algn="ctr" defTabSz="914400" rtl="0" eaLnBrk="1" latinLnBrk="0" hangingPunct="1">
              <a:lnSpc>
                <a:spcPts val="3400"/>
              </a:lnSpc>
              <a:spcBef>
                <a:spcPts val="600"/>
              </a:spcBef>
              <a:buFont typeface="Arial" panose="020B0604020202020204" pitchFamily="34" charset="0"/>
              <a:buNone/>
              <a:defRPr lang="bg-BG" sz="24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bg-BG" dirty="0"/>
              <a:t>РОТАРАКТ</a:t>
            </a:r>
          </a:p>
          <a:p>
            <a:r>
              <a:rPr lang="bg-BG" dirty="0"/>
              <a:t>ИНТЕРАКТ</a:t>
            </a:r>
          </a:p>
        </p:txBody>
      </p:sp>
    </p:spTree>
    <p:extLst>
      <p:ext uri="{BB962C8B-B14F-4D97-AF65-F5344CB8AC3E}">
        <p14:creationId xmlns:p14="http://schemas.microsoft.com/office/powerpoint/2010/main" val="2135972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E7B0E0D-12C2-4FEA-B3E3-7FAAECE8C0CE}"/>
              </a:ext>
            </a:extLst>
          </p:cNvPr>
          <p:cNvSpPr>
            <a:spLocks noGrp="1"/>
          </p:cNvSpPr>
          <p:nvPr>
            <p:ph type="ctrTitle"/>
          </p:nvPr>
        </p:nvSpPr>
        <p:spPr>
          <a:xfrm>
            <a:off x="515684" y="460874"/>
            <a:ext cx="10941210" cy="528350"/>
          </a:xfrm>
        </p:spPr>
        <p:txBody>
          <a:bodyPr/>
          <a:lstStyle/>
          <a:p>
            <a:r>
              <a:rPr lang="bg-BG" sz="3600" dirty="0"/>
              <a:t>Коя е нашата аудитория?</a:t>
            </a:r>
          </a:p>
        </p:txBody>
      </p:sp>
      <p:sp>
        <p:nvSpPr>
          <p:cNvPr id="9" name="Subtitle 3">
            <a:extLst>
              <a:ext uri="{FF2B5EF4-FFF2-40B4-BE49-F238E27FC236}">
                <a16:creationId xmlns:a16="http://schemas.microsoft.com/office/drawing/2014/main" id="{306DC34C-63F9-493C-B2A8-E8EC5E53FAC1}"/>
              </a:ext>
            </a:extLst>
          </p:cNvPr>
          <p:cNvSpPr txBox="1">
            <a:spLocks/>
          </p:cNvSpPr>
          <p:nvPr/>
        </p:nvSpPr>
        <p:spPr>
          <a:xfrm>
            <a:off x="515684" y="1416365"/>
            <a:ext cx="5521387" cy="4042132"/>
          </a:xfrm>
          <a:prstGeom prst="rect">
            <a:avLst/>
          </a:prstGeom>
        </p:spPr>
        <p:txBody>
          <a:bodyPr wrap="square">
            <a:spAutoFit/>
          </a:bodyPr>
          <a:lstStyle>
            <a:lvl1pPr marL="0" indent="0" algn="just" defTabSz="914400" rtl="0" eaLnBrk="1" latinLnBrk="0" hangingPunct="1">
              <a:lnSpc>
                <a:spcPts val="3400"/>
              </a:lnSpc>
              <a:spcBef>
                <a:spcPts val="600"/>
              </a:spcBef>
              <a:buFont typeface="Arial" panose="020B0604020202020204" pitchFamily="34" charset="0"/>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Clr>
                <a:srgbClr val="811F93"/>
              </a:buClr>
              <a:buFont typeface="Wingdings" panose="05000000000000000000" pitchFamily="2" charset="2"/>
              <a:buChar char="ü"/>
            </a:pPr>
            <a:r>
              <a:rPr lang="bg-BG" dirty="0"/>
              <a:t>Бизнеси</a:t>
            </a:r>
          </a:p>
          <a:p>
            <a:pPr marL="457200" indent="-457200">
              <a:buClr>
                <a:srgbClr val="811F93"/>
              </a:buClr>
              <a:buFont typeface="Wingdings" panose="05000000000000000000" pitchFamily="2" charset="2"/>
              <a:buChar char="ü"/>
            </a:pPr>
            <a:r>
              <a:rPr lang="bg-BG" dirty="0"/>
              <a:t>Местни органи на властта</a:t>
            </a:r>
          </a:p>
          <a:p>
            <a:pPr marL="457200" indent="-457200">
              <a:buClr>
                <a:srgbClr val="811F93"/>
              </a:buClr>
              <a:buFont typeface="Wingdings" panose="05000000000000000000" pitchFamily="2" charset="2"/>
              <a:buChar char="ü"/>
            </a:pPr>
            <a:r>
              <a:rPr lang="bg-BG" dirty="0"/>
              <a:t>Организации</a:t>
            </a:r>
          </a:p>
          <a:p>
            <a:pPr marL="457200" indent="-457200">
              <a:buClr>
                <a:srgbClr val="811F93"/>
              </a:buClr>
              <a:buFont typeface="Wingdings" panose="05000000000000000000" pitchFamily="2" charset="2"/>
              <a:buChar char="ü"/>
            </a:pPr>
            <a:r>
              <a:rPr lang="bg-BG" dirty="0"/>
              <a:t>Медии</a:t>
            </a:r>
          </a:p>
          <a:p>
            <a:pPr marL="457200" indent="-457200">
              <a:buClr>
                <a:srgbClr val="811F93"/>
              </a:buClr>
              <a:buFont typeface="Wingdings" panose="05000000000000000000" pitchFamily="2" charset="2"/>
              <a:buChar char="ü"/>
            </a:pPr>
            <a:r>
              <a:rPr lang="bg-BG" dirty="0"/>
              <a:t>Ротари клубове в БГ</a:t>
            </a:r>
          </a:p>
          <a:p>
            <a:pPr marL="457200" indent="-457200" algn="l">
              <a:buClr>
                <a:srgbClr val="811F93"/>
              </a:buClr>
              <a:buFont typeface="Wingdings" panose="05000000000000000000" pitchFamily="2" charset="2"/>
              <a:buChar char="ü"/>
            </a:pPr>
            <a:r>
              <a:rPr lang="bg-BG" dirty="0"/>
              <a:t>Чуждестранни Ротари клубове</a:t>
            </a:r>
          </a:p>
          <a:p>
            <a:pPr marL="457200" indent="-457200" algn="l">
              <a:buClr>
                <a:srgbClr val="811F93"/>
              </a:buClr>
              <a:buFont typeface="Wingdings" panose="05000000000000000000" pitchFamily="2" charset="2"/>
              <a:buChar char="ü"/>
            </a:pPr>
            <a:r>
              <a:rPr lang="bg-BG" dirty="0"/>
              <a:t>Обществеността като бенефициент</a:t>
            </a:r>
          </a:p>
        </p:txBody>
      </p:sp>
      <p:pic>
        <p:nvPicPr>
          <p:cNvPr id="10" name="Picture Placeholder 9" descr="A picture containing red, outdoor, hall, auditorium&#10;&#10;Description automatically generated">
            <a:extLst>
              <a:ext uri="{FF2B5EF4-FFF2-40B4-BE49-F238E27FC236}">
                <a16:creationId xmlns:a16="http://schemas.microsoft.com/office/drawing/2014/main" id="{1A2D63D0-BF8B-FC04-CA1D-78AF543E44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75" r="13675"/>
          <a:stretch>
            <a:fillRect/>
          </a:stretch>
        </p:blipFill>
        <p:spPr>
          <a:xfrm>
            <a:off x="7453745" y="691854"/>
            <a:ext cx="4084025" cy="4215723"/>
          </a:xfrm>
        </p:spPr>
      </p:pic>
      <p:sp>
        <p:nvSpPr>
          <p:cNvPr id="11" name="Title 2">
            <a:extLst>
              <a:ext uri="{FF2B5EF4-FFF2-40B4-BE49-F238E27FC236}">
                <a16:creationId xmlns:a16="http://schemas.microsoft.com/office/drawing/2014/main" id="{DAFDB18E-D24C-44F9-248E-D970A1838D36}"/>
              </a:ext>
            </a:extLst>
          </p:cNvPr>
          <p:cNvSpPr txBox="1">
            <a:spLocks/>
          </p:cNvSpPr>
          <p:nvPr/>
        </p:nvSpPr>
        <p:spPr>
          <a:xfrm>
            <a:off x="8236283" y="5401151"/>
            <a:ext cx="2883298" cy="528350"/>
          </a:xfrm>
          <a:prstGeom prst="rect">
            <a:avLst/>
          </a:prstGeom>
        </p:spPr>
        <p:txBody>
          <a:bodyPr wrap="square" anchor="b">
            <a:spAutoFit/>
          </a:bodyPr>
          <a:lstStyle>
            <a:lvl1pPr algn="l" defTabSz="914400" rtl="0" eaLnBrk="1" latinLnBrk="0" hangingPunct="1">
              <a:lnSpc>
                <a:spcPts val="3400"/>
              </a:lnSpc>
              <a:spcBef>
                <a:spcPct val="0"/>
              </a:spcBef>
              <a:buNone/>
              <a:defRPr lang="id-ID" sz="2600" b="1" kern="1200" dirty="0">
                <a:solidFill>
                  <a:srgbClr val="901F93"/>
                </a:solidFill>
                <a:latin typeface="Trebuchet MS" panose="020B0603020202020204" pitchFamily="34" charset="0"/>
                <a:ea typeface="Microsoft YaHei UI" panose="020B0503020204020204" pitchFamily="34" charset="-122"/>
                <a:cs typeface="Lato Light" panose="020F0502020204030203" pitchFamily="34" charset="0"/>
              </a:defRPr>
            </a:lvl1pPr>
          </a:lstStyle>
          <a:p>
            <a:r>
              <a:rPr lang="bg-BG" sz="3600" dirty="0">
                <a:solidFill>
                  <a:srgbClr val="00954C"/>
                </a:solidFill>
              </a:rPr>
              <a:t>Къде са те?</a:t>
            </a:r>
          </a:p>
        </p:txBody>
      </p:sp>
    </p:spTree>
    <p:extLst>
      <p:ext uri="{BB962C8B-B14F-4D97-AF65-F5344CB8AC3E}">
        <p14:creationId xmlns:p14="http://schemas.microsoft.com/office/powerpoint/2010/main" val="692735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E7B0E0D-12C2-4FEA-B3E3-7FAAECE8C0CE}"/>
              </a:ext>
            </a:extLst>
          </p:cNvPr>
          <p:cNvSpPr>
            <a:spLocks noGrp="1"/>
          </p:cNvSpPr>
          <p:nvPr>
            <p:ph type="ctrTitle"/>
          </p:nvPr>
        </p:nvSpPr>
        <p:spPr>
          <a:xfrm>
            <a:off x="515684" y="460874"/>
            <a:ext cx="10941210" cy="528350"/>
          </a:xfrm>
        </p:spPr>
        <p:txBody>
          <a:bodyPr/>
          <a:lstStyle/>
          <a:p>
            <a:r>
              <a:rPr lang="bg-BG" sz="3600" dirty="0"/>
              <a:t>В крак с времето</a:t>
            </a:r>
          </a:p>
        </p:txBody>
      </p:sp>
      <p:sp>
        <p:nvSpPr>
          <p:cNvPr id="9" name="Subtitle 3">
            <a:extLst>
              <a:ext uri="{FF2B5EF4-FFF2-40B4-BE49-F238E27FC236}">
                <a16:creationId xmlns:a16="http://schemas.microsoft.com/office/drawing/2014/main" id="{306DC34C-63F9-493C-B2A8-E8EC5E53FAC1}"/>
              </a:ext>
            </a:extLst>
          </p:cNvPr>
          <p:cNvSpPr txBox="1">
            <a:spLocks/>
          </p:cNvSpPr>
          <p:nvPr/>
        </p:nvSpPr>
        <p:spPr>
          <a:xfrm>
            <a:off x="515685" y="1388441"/>
            <a:ext cx="4809942" cy="3606115"/>
          </a:xfrm>
          <a:prstGeom prst="rect">
            <a:avLst/>
          </a:prstGeom>
        </p:spPr>
        <p:txBody>
          <a:bodyPr wrap="square">
            <a:spAutoFit/>
          </a:bodyPr>
          <a:lstStyle>
            <a:lvl1pPr marL="0" indent="0" algn="just" defTabSz="914400" rtl="0" eaLnBrk="1" latinLnBrk="0" hangingPunct="1">
              <a:lnSpc>
                <a:spcPts val="3400"/>
              </a:lnSpc>
              <a:spcBef>
                <a:spcPts val="600"/>
              </a:spcBef>
              <a:buFont typeface="Arial" panose="020B0604020202020204" pitchFamily="34" charset="0"/>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811F93"/>
              </a:buClr>
            </a:pPr>
            <a:r>
              <a:rPr lang="bg-BG" sz="2800" b="1" dirty="0">
                <a:solidFill>
                  <a:srgbClr val="811F93"/>
                </a:solidFill>
                <a:latin typeface="Trebuchet MS" panose="020B0603020202020204" pitchFamily="34" charset="0"/>
              </a:rPr>
              <a:t>Основни</a:t>
            </a:r>
            <a:r>
              <a:rPr lang="en-US" sz="2800" b="1" dirty="0">
                <a:solidFill>
                  <a:srgbClr val="811F93"/>
                </a:solidFill>
                <a:latin typeface="Trebuchet MS" panose="020B0603020202020204" pitchFamily="34" charset="0"/>
              </a:rPr>
              <a:t>:</a:t>
            </a:r>
            <a:endParaRPr lang="bg-BG" sz="2800" b="1" dirty="0">
              <a:solidFill>
                <a:srgbClr val="811F93"/>
              </a:solidFill>
              <a:latin typeface="Trebuchet MS" panose="020B0603020202020204" pitchFamily="34" charset="0"/>
            </a:endParaRPr>
          </a:p>
          <a:p>
            <a:pPr>
              <a:buClr>
                <a:srgbClr val="811F93"/>
              </a:buClr>
            </a:pPr>
            <a:endParaRPr lang="bg-BG" sz="2800" b="1" dirty="0">
              <a:solidFill>
                <a:srgbClr val="811F93"/>
              </a:solidFill>
              <a:latin typeface="Trebuchet MS" panose="020B0603020202020204" pitchFamily="34" charset="0"/>
            </a:endParaRPr>
          </a:p>
          <a:p>
            <a:pPr marL="457200" indent="-457200">
              <a:buClr>
                <a:srgbClr val="811F93"/>
              </a:buClr>
              <a:buFont typeface="Wingdings" panose="05000000000000000000" pitchFamily="2" charset="2"/>
              <a:buChar char="ü"/>
            </a:pPr>
            <a:r>
              <a:rPr lang="bg-BG" dirty="0"/>
              <a:t>Уебсайт</a:t>
            </a:r>
          </a:p>
          <a:p>
            <a:pPr marL="457200" indent="-457200">
              <a:buClr>
                <a:srgbClr val="811F93"/>
              </a:buClr>
              <a:buFont typeface="Wingdings" panose="05000000000000000000" pitchFamily="2" charset="2"/>
              <a:buChar char="ü"/>
            </a:pPr>
            <a:r>
              <a:rPr lang="en-US" dirty="0"/>
              <a:t>Facebook</a:t>
            </a:r>
            <a:endParaRPr lang="bg-BG" dirty="0"/>
          </a:p>
          <a:p>
            <a:pPr marL="457200" indent="-457200">
              <a:buClr>
                <a:srgbClr val="811F93"/>
              </a:buClr>
              <a:buFont typeface="Wingdings" panose="05000000000000000000" pitchFamily="2" charset="2"/>
              <a:buChar char="ü"/>
            </a:pPr>
            <a:r>
              <a:rPr lang="en-US" dirty="0"/>
              <a:t>YouTube</a:t>
            </a:r>
            <a:endParaRPr lang="bg-BG" dirty="0"/>
          </a:p>
          <a:p>
            <a:pPr marL="457200" indent="-457200">
              <a:buClr>
                <a:srgbClr val="811F93"/>
              </a:buClr>
              <a:buFont typeface="Wingdings" panose="05000000000000000000" pitchFamily="2" charset="2"/>
              <a:buChar char="ü"/>
            </a:pPr>
            <a:r>
              <a:rPr lang="en-US" b="1" dirty="0">
                <a:solidFill>
                  <a:srgbClr val="00954C"/>
                </a:solidFill>
              </a:rPr>
              <a:t>Linkedin</a:t>
            </a:r>
            <a:endParaRPr lang="bg-BG" b="1" dirty="0">
              <a:solidFill>
                <a:srgbClr val="00954C"/>
              </a:solidFill>
            </a:endParaRPr>
          </a:p>
          <a:p>
            <a:pPr marL="457200" indent="-457200">
              <a:buClr>
                <a:srgbClr val="811F93"/>
              </a:buClr>
              <a:buFont typeface="Wingdings" panose="05000000000000000000" pitchFamily="2" charset="2"/>
              <a:buChar char="ü"/>
            </a:pPr>
            <a:r>
              <a:rPr lang="bg-BG" dirty="0"/>
              <a:t>Прес съобщения</a:t>
            </a:r>
          </a:p>
        </p:txBody>
      </p:sp>
      <p:sp>
        <p:nvSpPr>
          <p:cNvPr id="10" name="Subtitle 3">
            <a:extLst>
              <a:ext uri="{FF2B5EF4-FFF2-40B4-BE49-F238E27FC236}">
                <a16:creationId xmlns:a16="http://schemas.microsoft.com/office/drawing/2014/main" id="{522128F6-D06A-410D-A20E-731C532DB045}"/>
              </a:ext>
            </a:extLst>
          </p:cNvPr>
          <p:cNvSpPr txBox="1">
            <a:spLocks/>
          </p:cNvSpPr>
          <p:nvPr/>
        </p:nvSpPr>
        <p:spPr>
          <a:xfrm>
            <a:off x="8076338" y="1388441"/>
            <a:ext cx="4809942" cy="4042132"/>
          </a:xfrm>
          <a:prstGeom prst="rect">
            <a:avLst/>
          </a:prstGeom>
        </p:spPr>
        <p:txBody>
          <a:bodyPr wrap="square">
            <a:spAutoFit/>
          </a:bodyPr>
          <a:lstStyle>
            <a:lvl1pPr marL="0" indent="0" algn="just" defTabSz="914400" rtl="0" eaLnBrk="1" latinLnBrk="0" hangingPunct="1">
              <a:lnSpc>
                <a:spcPts val="3400"/>
              </a:lnSpc>
              <a:spcBef>
                <a:spcPts val="600"/>
              </a:spcBef>
              <a:buFont typeface="Arial" panose="020B0604020202020204" pitchFamily="34" charset="0"/>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811F93"/>
              </a:buClr>
            </a:pPr>
            <a:r>
              <a:rPr lang="bg-BG" sz="2800" b="1" dirty="0">
                <a:solidFill>
                  <a:srgbClr val="811F93"/>
                </a:solidFill>
                <a:latin typeface="Trebuchet MS" panose="020B0603020202020204" pitchFamily="34" charset="0"/>
              </a:rPr>
              <a:t>Допълнителни</a:t>
            </a:r>
            <a:r>
              <a:rPr lang="en-US" sz="2800" b="1" dirty="0">
                <a:solidFill>
                  <a:srgbClr val="811F93"/>
                </a:solidFill>
                <a:latin typeface="Trebuchet MS" panose="020B0603020202020204" pitchFamily="34" charset="0"/>
              </a:rPr>
              <a:t>:</a:t>
            </a:r>
            <a:endParaRPr lang="bg-BG" sz="2800" b="1" dirty="0">
              <a:solidFill>
                <a:srgbClr val="811F93"/>
              </a:solidFill>
              <a:latin typeface="Trebuchet MS" panose="020B0603020202020204" pitchFamily="34" charset="0"/>
            </a:endParaRPr>
          </a:p>
          <a:p>
            <a:pPr>
              <a:buClr>
                <a:srgbClr val="811F93"/>
              </a:buClr>
            </a:pPr>
            <a:endParaRPr lang="bg-BG" sz="2800" b="1" dirty="0">
              <a:solidFill>
                <a:srgbClr val="811F93"/>
              </a:solidFill>
              <a:latin typeface="Trebuchet MS" panose="020B0603020202020204" pitchFamily="34" charset="0"/>
            </a:endParaRPr>
          </a:p>
          <a:p>
            <a:pPr marL="457200" indent="-457200">
              <a:buClr>
                <a:srgbClr val="811F93"/>
              </a:buClr>
              <a:buFont typeface="Wingdings" panose="05000000000000000000" pitchFamily="2" charset="2"/>
              <a:buChar char="ü"/>
            </a:pPr>
            <a:r>
              <a:rPr lang="en-US" dirty="0"/>
              <a:t>Instagram</a:t>
            </a:r>
            <a:endParaRPr lang="bg-BG" dirty="0"/>
          </a:p>
          <a:p>
            <a:pPr marL="457200" indent="-457200">
              <a:buClr>
                <a:srgbClr val="811F93"/>
              </a:buClr>
              <a:buFont typeface="Wingdings" panose="05000000000000000000" pitchFamily="2" charset="2"/>
              <a:buChar char="ü"/>
            </a:pPr>
            <a:r>
              <a:rPr lang="en-US" dirty="0"/>
              <a:t>Twitter</a:t>
            </a:r>
            <a:endParaRPr lang="bg-BG" dirty="0"/>
          </a:p>
          <a:p>
            <a:pPr marL="457200" indent="-457200">
              <a:buClr>
                <a:srgbClr val="811F93"/>
              </a:buClr>
              <a:buFont typeface="Wingdings" panose="05000000000000000000" pitchFamily="2" charset="2"/>
              <a:buChar char="ü"/>
            </a:pPr>
            <a:r>
              <a:rPr lang="bg-BG" dirty="0"/>
              <a:t>Чатбот</a:t>
            </a:r>
          </a:p>
          <a:p>
            <a:pPr marL="457200" indent="-457200" algn="l">
              <a:buClr>
                <a:srgbClr val="811F93"/>
              </a:buClr>
              <a:buFont typeface="Wingdings" panose="05000000000000000000" pitchFamily="2" charset="2"/>
              <a:buChar char="ü"/>
            </a:pPr>
            <a:r>
              <a:rPr lang="en-US" dirty="0"/>
              <a:t>Viber, WhatsApp,</a:t>
            </a:r>
            <a:br>
              <a:rPr lang="en-US" dirty="0"/>
            </a:br>
            <a:r>
              <a:rPr lang="en-US" dirty="0"/>
              <a:t>Messenger</a:t>
            </a:r>
          </a:p>
          <a:p>
            <a:pPr marL="457200" indent="-457200" algn="l">
              <a:buClr>
                <a:srgbClr val="811F93"/>
              </a:buClr>
              <a:buFont typeface="Wingdings" panose="05000000000000000000" pitchFamily="2" charset="2"/>
              <a:buChar char="ü"/>
            </a:pPr>
            <a:r>
              <a:rPr lang="en-US" dirty="0" err="1"/>
              <a:t>TikTok</a:t>
            </a:r>
            <a:endParaRPr lang="bg-BG" dirty="0"/>
          </a:p>
        </p:txBody>
      </p:sp>
      <p:pic>
        <p:nvPicPr>
          <p:cNvPr id="3" name="Picture 2" descr="Text&#10;&#10;Description automatically generated">
            <a:extLst>
              <a:ext uri="{FF2B5EF4-FFF2-40B4-BE49-F238E27FC236}">
                <a16:creationId xmlns:a16="http://schemas.microsoft.com/office/drawing/2014/main" id="{71AF6219-632B-40C6-4B28-6B0BCF4343D7}"/>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9183"/>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30963" y="1934058"/>
            <a:ext cx="3910651" cy="3055196"/>
          </a:xfrm>
          <a:prstGeom prst="rect">
            <a:avLst/>
          </a:prstGeom>
        </p:spPr>
      </p:pic>
    </p:spTree>
    <p:extLst>
      <p:ext uri="{BB962C8B-B14F-4D97-AF65-F5344CB8AC3E}">
        <p14:creationId xmlns:p14="http://schemas.microsoft.com/office/powerpoint/2010/main" val="2878874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53DD1BA-03AA-40FD-A4EE-DFB9E59A1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28" y="547839"/>
            <a:ext cx="5346834" cy="5346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4AC70B-BE20-46B1-9540-61091E2BA599}"/>
              </a:ext>
            </a:extLst>
          </p:cNvPr>
          <p:cNvSpPr txBox="1"/>
          <p:nvPr/>
        </p:nvSpPr>
        <p:spPr>
          <a:xfrm>
            <a:off x="646942" y="5985769"/>
            <a:ext cx="5217606" cy="261610"/>
          </a:xfrm>
          <a:prstGeom prst="rect">
            <a:avLst/>
          </a:prstGeom>
          <a:noFill/>
        </p:spPr>
        <p:txBody>
          <a:bodyPr wrap="square">
            <a:spAutoFit/>
          </a:bodyPr>
          <a:lstStyle/>
          <a:p>
            <a:r>
              <a:rPr lang="en-US" sz="1100" b="0" i="0" dirty="0">
                <a:solidFill>
                  <a:srgbClr val="808080"/>
                </a:solidFill>
                <a:effectLst/>
                <a:latin typeface="Open Sans" panose="020B0606030504020204" pitchFamily="34" charset="0"/>
              </a:rPr>
              <a:t>Evan Burrell, Assistant Rotary Public Image Coordinator, Zone 8, District 7040</a:t>
            </a:r>
            <a:endParaRPr lang="bg-BG" sz="1100" dirty="0"/>
          </a:p>
        </p:txBody>
      </p:sp>
      <p:sp>
        <p:nvSpPr>
          <p:cNvPr id="7" name="Subtitle 3">
            <a:extLst>
              <a:ext uri="{FF2B5EF4-FFF2-40B4-BE49-F238E27FC236}">
                <a16:creationId xmlns:a16="http://schemas.microsoft.com/office/drawing/2014/main" id="{13DDFFD9-6F25-4DB6-B773-D7BDE0051AE3}"/>
              </a:ext>
            </a:extLst>
          </p:cNvPr>
          <p:cNvSpPr txBox="1">
            <a:spLocks/>
          </p:cNvSpPr>
          <p:nvPr/>
        </p:nvSpPr>
        <p:spPr>
          <a:xfrm>
            <a:off x="6327455" y="1531918"/>
            <a:ext cx="5678498" cy="6132961"/>
          </a:xfrm>
          <a:prstGeom prst="rect">
            <a:avLst/>
          </a:prstGeom>
        </p:spPr>
        <p:txBody>
          <a:bodyPr wrap="square">
            <a:spAutoFit/>
          </a:bodyPr>
          <a:lstStyle>
            <a:lvl1pPr marL="0" indent="0" algn="just" defTabSz="914400" rtl="0" eaLnBrk="1" latinLnBrk="0" hangingPunct="1">
              <a:lnSpc>
                <a:spcPts val="3400"/>
              </a:lnSpc>
              <a:spcBef>
                <a:spcPts val="600"/>
              </a:spcBef>
              <a:buFont typeface="Arial" panose="020B0604020202020204" pitchFamily="34" charset="0"/>
              <a:buNone/>
              <a:defRPr lang="id-ID" sz="2600" kern="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Clr>
                <a:srgbClr val="811F93"/>
              </a:buClr>
              <a:buFont typeface="Wingdings" panose="05000000000000000000" pitchFamily="2" charset="2"/>
              <a:buChar char="ü"/>
            </a:pPr>
            <a:r>
              <a:rPr lang="bg-BG" b="1" dirty="0">
                <a:solidFill>
                  <a:srgbClr val="811F93"/>
                </a:solidFill>
              </a:rPr>
              <a:t>Бранд</a:t>
            </a:r>
          </a:p>
          <a:p>
            <a:pPr marL="457200" indent="-457200">
              <a:buClr>
                <a:srgbClr val="811F93"/>
              </a:buClr>
              <a:buFont typeface="Wingdings" panose="05000000000000000000" pitchFamily="2" charset="2"/>
              <a:buChar char="ü"/>
            </a:pPr>
            <a:r>
              <a:rPr lang="bg-BG" b="1" dirty="0">
                <a:solidFill>
                  <a:srgbClr val="00954C"/>
                </a:solidFill>
              </a:rPr>
              <a:t>Дигитализация</a:t>
            </a:r>
          </a:p>
          <a:p>
            <a:pPr marL="457200" indent="-457200">
              <a:buClr>
                <a:srgbClr val="811F93"/>
              </a:buClr>
              <a:buFont typeface="Wingdings" panose="05000000000000000000" pitchFamily="2" charset="2"/>
              <a:buChar char="ü"/>
            </a:pPr>
            <a:r>
              <a:rPr lang="bg-BG" b="1" dirty="0">
                <a:solidFill>
                  <a:srgbClr val="811F93"/>
                </a:solidFill>
              </a:rPr>
              <a:t>Постоянство</a:t>
            </a:r>
          </a:p>
          <a:p>
            <a:endParaRPr lang="bg-BG" sz="1800" u="sng" dirty="0">
              <a:solidFill>
                <a:srgbClr val="196AD4"/>
              </a:solidFill>
              <a:effectLst/>
              <a:latin typeface="Helvetica" panose="020B0604020202020204" pitchFamily="34" charset="0"/>
              <a:ea typeface="Times New Roman" panose="02020603050405020304" pitchFamily="18" charset="0"/>
              <a:hlinkClick r:id="rId3"/>
            </a:endParaRPr>
          </a:p>
          <a:p>
            <a:endParaRPr lang="bg-BG" sz="1800" u="sng" dirty="0">
              <a:solidFill>
                <a:srgbClr val="196AD4"/>
              </a:solidFill>
              <a:latin typeface="Helvetica" panose="020B0604020202020204" pitchFamily="34" charset="0"/>
              <a:ea typeface="Times New Roman" panose="02020603050405020304" pitchFamily="18" charset="0"/>
              <a:hlinkClick r:id="rId3"/>
            </a:endParaRPr>
          </a:p>
          <a:p>
            <a:r>
              <a:rPr lang="bg-BG" sz="1800" u="sng" dirty="0">
                <a:solidFill>
                  <a:srgbClr val="196AD4"/>
                </a:solidFill>
                <a:effectLst/>
                <a:latin typeface="Helvetica" panose="020B0604020202020204" pitchFamily="34" charset="0"/>
                <a:ea typeface="Times New Roman" panose="02020603050405020304" pitchFamily="18" charset="0"/>
                <a:hlinkClick r:id="rId3"/>
              </a:rPr>
              <a:t>https://www.youtube.com/watch?v=u8X5D3j76FQ</a:t>
            </a:r>
            <a:endParaRPr lang="bg-BG" sz="1800" dirty="0">
              <a:effectLst/>
              <a:latin typeface="Times New Roman" panose="02020603050405020304" pitchFamily="18" charset="0"/>
              <a:ea typeface="Times New Roman" panose="02020603050405020304" pitchFamily="18" charset="0"/>
            </a:endParaRPr>
          </a:p>
          <a:p>
            <a:r>
              <a:rPr lang="bg-BG" sz="1800" u="sng" dirty="0">
                <a:solidFill>
                  <a:srgbClr val="196AD4"/>
                </a:solidFill>
                <a:effectLst/>
                <a:latin typeface="Helvetica" panose="020B0604020202020204" pitchFamily="34" charset="0"/>
                <a:ea typeface="Times New Roman" panose="02020603050405020304" pitchFamily="18" charset="0"/>
                <a:hlinkClick r:id="rId4"/>
              </a:rPr>
              <a:t>https://www.youtube.com/watch?v=rDjpu-J2r7E</a:t>
            </a:r>
            <a:endParaRPr lang="bg-BG" sz="1800" dirty="0">
              <a:latin typeface="Times New Roman" panose="02020603050405020304" pitchFamily="18" charset="0"/>
              <a:ea typeface="Times New Roman" panose="02020603050405020304" pitchFamily="18" charset="0"/>
            </a:endParaRPr>
          </a:p>
          <a:p>
            <a:r>
              <a:rPr lang="bg-BG" sz="1800" u="sng" dirty="0">
                <a:solidFill>
                  <a:srgbClr val="196AD4"/>
                </a:solidFill>
                <a:effectLst/>
                <a:latin typeface="Helvetica" panose="020B0604020202020204" pitchFamily="34" charset="0"/>
                <a:ea typeface="Times New Roman" panose="02020603050405020304" pitchFamily="18" charset="0"/>
                <a:hlinkClick r:id="rId5"/>
              </a:rPr>
              <a:t>https://rotaryclubruse.org/new</a:t>
            </a:r>
            <a:endParaRPr lang="bg-BG" sz="1800" dirty="0">
              <a:effectLst/>
              <a:latin typeface="Times New Roman" panose="02020603050405020304" pitchFamily="18" charset="0"/>
              <a:ea typeface="Times New Roman" panose="02020603050405020304" pitchFamily="18" charset="0"/>
            </a:endParaRPr>
          </a:p>
          <a:p>
            <a:pPr marL="457200" indent="-457200">
              <a:buClr>
                <a:srgbClr val="811F93"/>
              </a:buClr>
              <a:buFont typeface="Wingdings" panose="05000000000000000000" pitchFamily="2" charset="2"/>
              <a:buChar char="ü"/>
            </a:pPr>
            <a:endParaRPr lang="bg-BG" b="1" dirty="0">
              <a:solidFill>
                <a:srgbClr val="811F93"/>
              </a:solidFill>
            </a:endParaRPr>
          </a:p>
          <a:p>
            <a:pPr marL="457200" indent="-457200">
              <a:buClr>
                <a:srgbClr val="811F93"/>
              </a:buClr>
              <a:buFont typeface="Wingdings" panose="05000000000000000000" pitchFamily="2" charset="2"/>
              <a:buChar char="ü"/>
            </a:pPr>
            <a:endParaRPr lang="bg-BG" b="1" dirty="0">
              <a:solidFill>
                <a:srgbClr val="811F93"/>
              </a:solidFill>
            </a:endParaRPr>
          </a:p>
          <a:p>
            <a:pPr marL="457200" indent="-457200">
              <a:buClr>
                <a:srgbClr val="811F93"/>
              </a:buClr>
              <a:buFont typeface="Wingdings" panose="05000000000000000000" pitchFamily="2" charset="2"/>
              <a:buChar char="ü"/>
            </a:pPr>
            <a:endParaRPr lang="bg-BG" b="1" dirty="0">
              <a:solidFill>
                <a:srgbClr val="811F93"/>
              </a:solidFill>
            </a:endParaRPr>
          </a:p>
          <a:p>
            <a:pPr marL="457200" indent="-457200" algn="l">
              <a:buClr>
                <a:srgbClr val="811F93"/>
              </a:buClr>
              <a:buFont typeface="Wingdings" panose="05000000000000000000" pitchFamily="2" charset="2"/>
              <a:buChar char="ü"/>
            </a:pPr>
            <a:endParaRPr lang="bg-BG" dirty="0"/>
          </a:p>
        </p:txBody>
      </p:sp>
      <p:pic>
        <p:nvPicPr>
          <p:cNvPr id="2" name="Graphic 1" descr="Arrow: Counter-clockwise curve with solid fill">
            <a:extLst>
              <a:ext uri="{FF2B5EF4-FFF2-40B4-BE49-F238E27FC236}">
                <a16:creationId xmlns:a16="http://schemas.microsoft.com/office/drawing/2014/main" id="{400EB13F-CAB4-C407-8D77-093E88485A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118980">
            <a:off x="6614742" y="679241"/>
            <a:ext cx="914400" cy="914400"/>
          </a:xfrm>
          <a:prstGeom prst="rect">
            <a:avLst/>
          </a:prstGeom>
        </p:spPr>
      </p:pic>
      <p:cxnSp>
        <p:nvCxnSpPr>
          <p:cNvPr id="5" name="Straight Connector 4">
            <a:extLst>
              <a:ext uri="{FF2B5EF4-FFF2-40B4-BE49-F238E27FC236}">
                <a16:creationId xmlns:a16="http://schemas.microsoft.com/office/drawing/2014/main" id="{11294D01-4F62-2595-A4E3-5108BC66ECF1}"/>
              </a:ext>
            </a:extLst>
          </p:cNvPr>
          <p:cNvCxnSpPr/>
          <p:nvPr/>
        </p:nvCxnSpPr>
        <p:spPr>
          <a:xfrm>
            <a:off x="3386295" y="1698171"/>
            <a:ext cx="145701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937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155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834" y="1083451"/>
            <a:ext cx="9120949" cy="5324535"/>
          </a:xfrm>
          <a:prstGeom prst="rect">
            <a:avLst/>
          </a:prstGeom>
          <a:noFill/>
        </p:spPr>
        <p:txBody>
          <a:bodyPr wrap="square" rtlCol="0">
            <a:spAutoFit/>
          </a:bodyPr>
          <a:lstStyle/>
          <a:p>
            <a:r>
              <a:rPr lang="bg-BG" sz="2000" dirty="0">
                <a:solidFill>
                  <a:schemeClr val="bg1"/>
                </a:solidFill>
              </a:rPr>
              <a:t>ОКТОМВРИ 2022: </a:t>
            </a:r>
          </a:p>
          <a:p>
            <a:pPr marL="342900" indent="-342900">
              <a:buFont typeface="Arial" panose="020B0604020202020204" pitchFamily="34" charset="0"/>
              <a:buChar char="•"/>
            </a:pPr>
            <a:r>
              <a:rPr lang="bg-BG" sz="2000" dirty="0">
                <a:solidFill>
                  <a:schemeClr val="bg1"/>
                </a:solidFill>
              </a:rPr>
              <a:t>01.10 – ПреПЕТС, Плевен</a:t>
            </a:r>
          </a:p>
          <a:p>
            <a:pPr marL="342900" indent="-342900">
              <a:buFont typeface="Arial" panose="020B0604020202020204" pitchFamily="34" charset="0"/>
              <a:buChar char="•"/>
            </a:pPr>
            <a:r>
              <a:rPr lang="bg-BG" sz="2000" dirty="0">
                <a:solidFill>
                  <a:schemeClr val="bg1"/>
                </a:solidFill>
              </a:rPr>
              <a:t>08.10 – ПреПЕТС, Панагюрище</a:t>
            </a:r>
          </a:p>
          <a:p>
            <a:pPr marL="342900" indent="-342900">
              <a:buFont typeface="Arial" panose="020B0604020202020204" pitchFamily="34" charset="0"/>
              <a:buChar char="•"/>
            </a:pPr>
            <a:r>
              <a:rPr lang="bg-BG" sz="2000" dirty="0">
                <a:solidFill>
                  <a:schemeClr val="bg1"/>
                </a:solidFill>
              </a:rPr>
              <a:t>15.10 – ПреПЕТС, Созопол</a:t>
            </a:r>
          </a:p>
          <a:p>
            <a:pPr marL="342900" indent="-342900">
              <a:buFont typeface="Arial" panose="020B0604020202020204" pitchFamily="34" charset="0"/>
              <a:buChar char="•"/>
            </a:pPr>
            <a:r>
              <a:rPr lang="bg-BG" sz="2000" dirty="0">
                <a:solidFill>
                  <a:schemeClr val="bg1"/>
                </a:solidFill>
              </a:rPr>
              <a:t>22.10 – Семинар за новоприети членове, Хасково</a:t>
            </a:r>
          </a:p>
          <a:p>
            <a:pPr marL="342900" indent="-342900">
              <a:buFont typeface="Arial" panose="020B0604020202020204" pitchFamily="34" charset="0"/>
              <a:buChar char="•"/>
            </a:pPr>
            <a:r>
              <a:rPr lang="bg-BG" sz="2000" dirty="0">
                <a:solidFill>
                  <a:schemeClr val="bg1"/>
                </a:solidFill>
              </a:rPr>
              <a:t>22.10 – Интеракт Асамблея и Честване </a:t>
            </a:r>
            <a:r>
              <a:rPr lang="en-US" sz="2000" dirty="0">
                <a:solidFill>
                  <a:schemeClr val="bg1"/>
                </a:solidFill>
              </a:rPr>
              <a:t>60</a:t>
            </a:r>
            <a:r>
              <a:rPr lang="bg-BG" sz="2000" dirty="0">
                <a:solidFill>
                  <a:schemeClr val="bg1"/>
                </a:solidFill>
              </a:rPr>
              <a:t> години Интеракт, Хасково</a:t>
            </a:r>
          </a:p>
          <a:p>
            <a:pPr marL="342900" indent="-342900">
              <a:buFont typeface="Arial" panose="020B0604020202020204" pitchFamily="34" charset="0"/>
              <a:buChar char="•"/>
            </a:pPr>
            <a:r>
              <a:rPr lang="bg-BG" sz="2000" dirty="0">
                <a:solidFill>
                  <a:schemeClr val="bg1"/>
                </a:solidFill>
              </a:rPr>
              <a:t>24.10 – </a:t>
            </a:r>
            <a:r>
              <a:rPr lang="bg-BG" sz="2000" i="1" dirty="0">
                <a:solidFill>
                  <a:schemeClr val="bg1"/>
                </a:solidFill>
              </a:rPr>
              <a:t>Световен ден на Полио</a:t>
            </a:r>
          </a:p>
          <a:p>
            <a:pPr marL="342900" indent="-342900">
              <a:buFont typeface="Arial" panose="020B0604020202020204" pitchFamily="34" charset="0"/>
              <a:buChar char="•"/>
            </a:pPr>
            <a:r>
              <a:rPr lang="bg-BG" sz="2000" dirty="0">
                <a:solidFill>
                  <a:schemeClr val="bg1"/>
                </a:solidFill>
              </a:rPr>
              <a:t>29-30.10 – Ротари Подкаст Хакатон, София</a:t>
            </a:r>
          </a:p>
          <a:p>
            <a:endParaRPr lang="bg-BG" sz="2000" dirty="0">
              <a:solidFill>
                <a:schemeClr val="bg1"/>
              </a:solidFill>
            </a:endParaRPr>
          </a:p>
          <a:p>
            <a:r>
              <a:rPr lang="bg-BG" sz="2000" dirty="0">
                <a:solidFill>
                  <a:schemeClr val="bg1"/>
                </a:solidFill>
              </a:rPr>
              <a:t>НОЕМВРИ 2022:</a:t>
            </a:r>
          </a:p>
          <a:p>
            <a:pPr marL="342900" indent="-342900">
              <a:buFont typeface="Arial" panose="020B0604020202020204" pitchFamily="34" charset="0"/>
              <a:buChar char="•"/>
            </a:pPr>
            <a:r>
              <a:rPr lang="bg-BG" sz="2000" dirty="0">
                <a:solidFill>
                  <a:schemeClr val="bg1"/>
                </a:solidFill>
              </a:rPr>
              <a:t>01.11 – Старт на Национална Кампания „</a:t>
            </a:r>
            <a:r>
              <a:rPr lang="en-US" sz="2000" dirty="0">
                <a:solidFill>
                  <a:schemeClr val="bg1"/>
                </a:solidFill>
              </a:rPr>
              <a:t>ZERO”</a:t>
            </a:r>
            <a:r>
              <a:rPr lang="bg-BG" sz="2000" dirty="0">
                <a:solidFill>
                  <a:schemeClr val="bg1"/>
                </a:solidFill>
              </a:rPr>
              <a:t> </a:t>
            </a:r>
          </a:p>
          <a:p>
            <a:pPr marL="342900" indent="-342900">
              <a:buFont typeface="Arial" panose="020B0604020202020204" pitchFamily="34" charset="0"/>
              <a:buChar char="•"/>
            </a:pPr>
            <a:r>
              <a:rPr lang="bg-BG" sz="2000" dirty="0">
                <a:solidFill>
                  <a:schemeClr val="bg1"/>
                </a:solidFill>
              </a:rPr>
              <a:t>19-20.11 – Семинар Жизнен клуб, Самоков</a:t>
            </a:r>
          </a:p>
          <a:p>
            <a:endParaRPr lang="bg-BG" sz="2000" dirty="0">
              <a:solidFill>
                <a:schemeClr val="bg1"/>
              </a:solidFill>
            </a:endParaRPr>
          </a:p>
          <a:p>
            <a:r>
              <a:rPr lang="bg-BG" sz="2000" dirty="0">
                <a:solidFill>
                  <a:schemeClr val="bg1"/>
                </a:solidFill>
              </a:rPr>
              <a:t>ФЕВРУАРИ 2023:</a:t>
            </a:r>
          </a:p>
          <a:p>
            <a:pPr marL="342900" indent="-342900">
              <a:buFont typeface="Arial" panose="020B0604020202020204" pitchFamily="34" charset="0"/>
              <a:buChar char="•"/>
            </a:pPr>
            <a:r>
              <a:rPr lang="bg-BG" sz="2000" dirty="0">
                <a:solidFill>
                  <a:schemeClr val="bg1"/>
                </a:solidFill>
              </a:rPr>
              <a:t>18.02 – Обучение на Дистриктния екип</a:t>
            </a:r>
          </a:p>
          <a:p>
            <a:pPr marL="342900" indent="-342900">
              <a:buFont typeface="Arial" panose="020B0604020202020204" pitchFamily="34" charset="0"/>
              <a:buChar char="•"/>
            </a:pPr>
            <a:r>
              <a:rPr lang="bg-BG" sz="2000" dirty="0">
                <a:solidFill>
                  <a:schemeClr val="bg1"/>
                </a:solidFill>
              </a:rPr>
              <a:t>23.02 – Старт на Кампания „Репродуктивни проблеми и превенция при младите хора“; 118 години Ротари</a:t>
            </a:r>
          </a:p>
        </p:txBody>
      </p:sp>
    </p:spTree>
    <p:extLst>
      <p:ext uri="{BB962C8B-B14F-4D97-AF65-F5344CB8AC3E}">
        <p14:creationId xmlns:p14="http://schemas.microsoft.com/office/powerpoint/2010/main" val="1831058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834" y="1083451"/>
            <a:ext cx="9120949" cy="5632311"/>
          </a:xfrm>
          <a:prstGeom prst="rect">
            <a:avLst/>
          </a:prstGeom>
          <a:noFill/>
        </p:spPr>
        <p:txBody>
          <a:bodyPr wrap="square" rtlCol="0">
            <a:spAutoFit/>
          </a:bodyPr>
          <a:lstStyle/>
          <a:p>
            <a:r>
              <a:rPr lang="bg-BG" sz="2000" dirty="0">
                <a:solidFill>
                  <a:schemeClr val="bg1"/>
                </a:solidFill>
              </a:rPr>
              <a:t>МАРТ 2023:</a:t>
            </a:r>
          </a:p>
          <a:p>
            <a:pPr marL="342900" indent="-342900">
              <a:buFont typeface="Arial" panose="020B0604020202020204" pitchFamily="34" charset="0"/>
              <a:buChar char="•"/>
            </a:pPr>
            <a:r>
              <a:rPr lang="bg-BG" sz="2000" dirty="0">
                <a:solidFill>
                  <a:schemeClr val="bg1"/>
                </a:solidFill>
              </a:rPr>
              <a:t>11.03 – ПЕТС Ротаракт и честване </a:t>
            </a:r>
            <a:r>
              <a:rPr lang="en-US" sz="2000" dirty="0">
                <a:solidFill>
                  <a:schemeClr val="bg1"/>
                </a:solidFill>
              </a:rPr>
              <a:t>55 </a:t>
            </a:r>
            <a:r>
              <a:rPr lang="en-US" sz="2000" dirty="0" err="1">
                <a:solidFill>
                  <a:schemeClr val="bg1"/>
                </a:solidFill>
              </a:rPr>
              <a:t>години</a:t>
            </a:r>
            <a:r>
              <a:rPr lang="en-US" sz="2000" dirty="0">
                <a:solidFill>
                  <a:schemeClr val="bg1"/>
                </a:solidFill>
              </a:rPr>
              <a:t> </a:t>
            </a:r>
            <a:r>
              <a:rPr lang="bg-BG" sz="2000" dirty="0">
                <a:solidFill>
                  <a:schemeClr val="bg1"/>
                </a:solidFill>
              </a:rPr>
              <a:t>Ротаракт </a:t>
            </a:r>
          </a:p>
          <a:p>
            <a:pPr marL="342900" indent="-342900">
              <a:buFont typeface="Arial" panose="020B0604020202020204" pitchFamily="34" charset="0"/>
              <a:buChar char="•"/>
            </a:pPr>
            <a:r>
              <a:rPr lang="bg-BG" sz="2000" dirty="0">
                <a:solidFill>
                  <a:schemeClr val="bg1"/>
                </a:solidFill>
              </a:rPr>
              <a:t>18.03 – ПЕТС Интеракт, Севлиево</a:t>
            </a:r>
          </a:p>
          <a:p>
            <a:endParaRPr lang="bg-BG" sz="2000" dirty="0">
              <a:solidFill>
                <a:schemeClr val="bg1"/>
              </a:solidFill>
            </a:endParaRPr>
          </a:p>
          <a:p>
            <a:r>
              <a:rPr lang="bg-BG" sz="2000" dirty="0">
                <a:solidFill>
                  <a:schemeClr val="bg1"/>
                </a:solidFill>
              </a:rPr>
              <a:t>АПРИЛ 2023:</a:t>
            </a:r>
          </a:p>
          <a:p>
            <a:pPr marL="342900" indent="-342900">
              <a:buFont typeface="Arial" panose="020B0604020202020204" pitchFamily="34" charset="0"/>
              <a:buChar char="•"/>
            </a:pPr>
            <a:r>
              <a:rPr lang="bg-BG" sz="2000" dirty="0">
                <a:solidFill>
                  <a:schemeClr val="bg1"/>
                </a:solidFill>
              </a:rPr>
              <a:t>01.04 – ПЕТС Ротари и ГМС, Бургас</a:t>
            </a:r>
          </a:p>
          <a:p>
            <a:pPr marL="342900" indent="-342900">
              <a:buFont typeface="Arial" panose="020B0604020202020204" pitchFamily="34" charset="0"/>
              <a:buChar char="•"/>
            </a:pPr>
            <a:r>
              <a:rPr lang="bg-BG" sz="2000" dirty="0">
                <a:solidFill>
                  <a:schemeClr val="bg1"/>
                </a:solidFill>
              </a:rPr>
              <a:t>02.04 – Дистриктна Асамблея, Бургас</a:t>
            </a:r>
          </a:p>
          <a:p>
            <a:pPr marL="342900" indent="-342900">
              <a:buFont typeface="Arial" panose="020B0604020202020204" pitchFamily="34" charset="0"/>
              <a:buChar char="•"/>
            </a:pPr>
            <a:r>
              <a:rPr lang="bg-BG" sz="2000" dirty="0">
                <a:solidFill>
                  <a:schemeClr val="bg1"/>
                </a:solidFill>
              </a:rPr>
              <a:t>22-30.04 – Честване 90 години Ротари в България – национална кампания</a:t>
            </a:r>
          </a:p>
          <a:p>
            <a:pPr marL="342900" indent="-342900">
              <a:buFont typeface="Arial" panose="020B0604020202020204" pitchFamily="34" charset="0"/>
              <a:buChar char="•"/>
            </a:pPr>
            <a:endParaRPr lang="bg-BG" sz="2000" dirty="0">
              <a:solidFill>
                <a:schemeClr val="bg1"/>
              </a:solidFill>
            </a:endParaRPr>
          </a:p>
          <a:p>
            <a:r>
              <a:rPr lang="bg-BG" sz="2000" dirty="0">
                <a:solidFill>
                  <a:schemeClr val="bg1"/>
                </a:solidFill>
              </a:rPr>
              <a:t>МАЙ 2023:</a:t>
            </a:r>
          </a:p>
          <a:p>
            <a:pPr marL="342900" indent="-342900">
              <a:buFont typeface="Arial" panose="020B0604020202020204" pitchFamily="34" charset="0"/>
              <a:buChar char="•"/>
            </a:pPr>
            <a:r>
              <a:rPr lang="en-US" sz="2000" dirty="0">
                <a:solidFill>
                  <a:schemeClr val="bg1"/>
                </a:solidFill>
              </a:rPr>
              <a:t>04</a:t>
            </a:r>
            <a:r>
              <a:rPr lang="bg-BG" sz="2000" dirty="0">
                <a:solidFill>
                  <a:schemeClr val="bg1"/>
                </a:solidFill>
              </a:rPr>
              <a:t>.</a:t>
            </a:r>
            <a:r>
              <a:rPr lang="en-US" sz="2000" dirty="0">
                <a:solidFill>
                  <a:schemeClr val="bg1"/>
                </a:solidFill>
              </a:rPr>
              <a:t>05</a:t>
            </a:r>
            <a:r>
              <a:rPr lang="bg-BG" sz="2000" dirty="0">
                <a:solidFill>
                  <a:schemeClr val="bg1"/>
                </a:solidFill>
              </a:rPr>
              <a:t> – Честване </a:t>
            </a:r>
            <a:r>
              <a:rPr lang="en-US" sz="2000" dirty="0">
                <a:solidFill>
                  <a:schemeClr val="bg1"/>
                </a:solidFill>
              </a:rPr>
              <a:t>36</a:t>
            </a:r>
            <a:r>
              <a:rPr lang="bg-BG" sz="2000" dirty="0">
                <a:solidFill>
                  <a:schemeClr val="bg1"/>
                </a:solidFill>
              </a:rPr>
              <a:t> години жените в Ротари – цяла България</a:t>
            </a:r>
          </a:p>
          <a:p>
            <a:pPr marL="342900" indent="-342900">
              <a:buFont typeface="Arial" panose="020B0604020202020204" pitchFamily="34" charset="0"/>
              <a:buChar char="•"/>
            </a:pPr>
            <a:r>
              <a:rPr lang="bg-BG" sz="2000" dirty="0">
                <a:solidFill>
                  <a:schemeClr val="bg1"/>
                </a:solidFill>
              </a:rPr>
              <a:t>13-14.</a:t>
            </a:r>
            <a:r>
              <a:rPr lang="en-US" sz="2000" dirty="0">
                <a:solidFill>
                  <a:schemeClr val="bg1"/>
                </a:solidFill>
              </a:rPr>
              <a:t>05</a:t>
            </a:r>
            <a:r>
              <a:rPr lang="bg-BG" sz="2000" dirty="0">
                <a:solidFill>
                  <a:schemeClr val="bg1"/>
                </a:solidFill>
              </a:rPr>
              <a:t> – Дистриктна Конференция и Общо събрание, Пловдив</a:t>
            </a:r>
          </a:p>
          <a:p>
            <a:pPr marL="342900" indent="-342900">
              <a:buFont typeface="Arial" panose="020B0604020202020204" pitchFamily="34" charset="0"/>
              <a:buChar char="•"/>
            </a:pPr>
            <a:r>
              <a:rPr lang="bg-BG" sz="2000" dirty="0">
                <a:solidFill>
                  <a:schemeClr val="bg1"/>
                </a:solidFill>
              </a:rPr>
              <a:t>19-21.</a:t>
            </a:r>
            <a:r>
              <a:rPr lang="en-US" sz="2000" dirty="0">
                <a:solidFill>
                  <a:schemeClr val="bg1"/>
                </a:solidFill>
              </a:rPr>
              <a:t>05</a:t>
            </a:r>
            <a:r>
              <a:rPr lang="bg-BG" sz="2000" dirty="0">
                <a:solidFill>
                  <a:schemeClr val="bg1"/>
                </a:solidFill>
              </a:rPr>
              <a:t> – </a:t>
            </a:r>
            <a:r>
              <a:rPr lang="en-US" sz="2000" dirty="0">
                <a:solidFill>
                  <a:schemeClr val="bg1"/>
                </a:solidFill>
              </a:rPr>
              <a:t>RYLA, </a:t>
            </a:r>
            <a:r>
              <a:rPr lang="bg-BG" sz="2000" dirty="0">
                <a:solidFill>
                  <a:schemeClr val="bg1"/>
                </a:solidFill>
              </a:rPr>
              <a:t>Варна</a:t>
            </a:r>
          </a:p>
          <a:p>
            <a:pPr marL="342900" indent="-342900">
              <a:buFont typeface="Arial" panose="020B0604020202020204" pitchFamily="34" charset="0"/>
              <a:buChar char="•"/>
            </a:pPr>
            <a:r>
              <a:rPr lang="bg-BG" sz="2000" dirty="0">
                <a:solidFill>
                  <a:schemeClr val="bg1"/>
                </a:solidFill>
              </a:rPr>
              <a:t>27-31.05 – RI Convention, Melb</a:t>
            </a:r>
            <a:r>
              <a:rPr lang="en-US" sz="2000" dirty="0">
                <a:solidFill>
                  <a:schemeClr val="bg1"/>
                </a:solidFill>
              </a:rPr>
              <a:t>o</a:t>
            </a:r>
            <a:r>
              <a:rPr lang="bg-BG" sz="2000" dirty="0">
                <a:solidFill>
                  <a:schemeClr val="bg1"/>
                </a:solidFill>
              </a:rPr>
              <a:t>urn</a:t>
            </a:r>
            <a:r>
              <a:rPr lang="en-US" sz="2000" dirty="0">
                <a:solidFill>
                  <a:schemeClr val="bg1"/>
                </a:solidFill>
              </a:rPr>
              <a:t>e</a:t>
            </a:r>
            <a:endParaRPr lang="bg-BG" sz="2000" dirty="0">
              <a:solidFill>
                <a:schemeClr val="bg1"/>
              </a:solidFill>
            </a:endParaRPr>
          </a:p>
          <a:p>
            <a:endParaRPr lang="bg-BG" sz="2000" dirty="0">
              <a:solidFill>
                <a:schemeClr val="bg1"/>
              </a:solidFill>
            </a:endParaRPr>
          </a:p>
          <a:p>
            <a:r>
              <a:rPr lang="bg-BG" sz="2000" dirty="0">
                <a:solidFill>
                  <a:schemeClr val="bg1"/>
                </a:solidFill>
              </a:rPr>
              <a:t>ЮНИ 2023:</a:t>
            </a:r>
          </a:p>
          <a:p>
            <a:pPr marL="342900" indent="-342900">
              <a:buFont typeface="Arial" panose="020B0604020202020204" pitchFamily="34" charset="0"/>
              <a:buChar char="•"/>
            </a:pPr>
            <a:r>
              <a:rPr lang="bg-BG" sz="2000" dirty="0">
                <a:solidFill>
                  <a:schemeClr val="bg1"/>
                </a:solidFill>
              </a:rPr>
              <a:t>Международен младежки обмен</a:t>
            </a:r>
          </a:p>
          <a:p>
            <a:endParaRPr lang="bg-BG" sz="2000" dirty="0">
              <a:solidFill>
                <a:schemeClr val="bg1"/>
              </a:solidFill>
            </a:endParaRPr>
          </a:p>
        </p:txBody>
      </p:sp>
    </p:spTree>
    <p:extLst>
      <p:ext uri="{BB962C8B-B14F-4D97-AF65-F5344CB8AC3E}">
        <p14:creationId xmlns:p14="http://schemas.microsoft.com/office/powerpoint/2010/main" val="2329295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0784" y="2814769"/>
            <a:ext cx="8906256" cy="1212063"/>
          </a:xfrm>
        </p:spPr>
        <p:txBody>
          <a:bodyPr/>
          <a:lstStyle/>
          <a:p>
            <a:r>
              <a:rPr lang="bg-BG" dirty="0"/>
              <a:t>Предизвикателства и възможности пред един елект-президент</a:t>
            </a:r>
          </a:p>
        </p:txBody>
      </p:sp>
      <p:sp>
        <p:nvSpPr>
          <p:cNvPr id="3" name="Subtitle 2"/>
          <p:cNvSpPr>
            <a:spLocks noGrp="1"/>
          </p:cNvSpPr>
          <p:nvPr>
            <p:ph type="subTitle" idx="1"/>
          </p:nvPr>
        </p:nvSpPr>
        <p:spPr/>
        <p:txBody>
          <a:bodyPr/>
          <a:lstStyle/>
          <a:p>
            <a:r>
              <a:rPr lang="bg-BG" dirty="0"/>
              <a:t>Мирослав Цаков, паст-президент, РК София 1933</a:t>
            </a:r>
          </a:p>
        </p:txBody>
      </p:sp>
    </p:spTree>
    <p:extLst>
      <p:ext uri="{BB962C8B-B14F-4D97-AF65-F5344CB8AC3E}">
        <p14:creationId xmlns:p14="http://schemas.microsoft.com/office/powerpoint/2010/main" val="3168892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71139" y="774263"/>
            <a:ext cx="6323960" cy="1785104"/>
          </a:xfrm>
        </p:spPr>
        <p:txBody>
          <a:bodyPr/>
          <a:lstStyle/>
          <a:p>
            <a:pPr marL="0" indent="0">
              <a:lnSpc>
                <a:spcPct val="100000"/>
              </a:lnSpc>
              <a:buNone/>
            </a:pPr>
            <a:r>
              <a:rPr lang="bg-BG" sz="2200" b="1" dirty="0">
                <a:solidFill>
                  <a:srgbClr val="811F93"/>
                </a:solidFill>
                <a:effectLst/>
                <a:latin typeface="Trebuchet MS" panose="020B0703020202090204" pitchFamily="34" charset="0"/>
              </a:rPr>
              <a:t>Четиристранният ротариански тест,    </a:t>
            </a:r>
            <a:br>
              <a:rPr lang="bg-BG" sz="2200" b="1" dirty="0">
                <a:solidFill>
                  <a:srgbClr val="811F93"/>
                </a:solidFill>
                <a:effectLst/>
                <a:latin typeface="Trebuchet MS" panose="020B0703020202090204" pitchFamily="34" charset="0"/>
              </a:rPr>
            </a:br>
            <a:r>
              <a:rPr lang="bg-BG" sz="2200" b="0" dirty="0">
                <a:solidFill>
                  <a:srgbClr val="811F93"/>
                </a:solidFill>
                <a:effectLst/>
                <a:latin typeface="Trebuchet MS" panose="020B0703020202090204" pitchFamily="34" charset="0"/>
              </a:rPr>
              <a:t>към който се придържат ротарианците в своя бизнес и професионален живот, е създаден от ротарианеца Хърбърт Дж. Тейлър през 1932 г. Преведен е на повече от 100 езика.</a:t>
            </a:r>
          </a:p>
        </p:txBody>
      </p:sp>
      <p:sp>
        <p:nvSpPr>
          <p:cNvPr id="6" name="Subtitle 5"/>
          <p:cNvSpPr>
            <a:spLocks noGrp="1"/>
          </p:cNvSpPr>
          <p:nvPr>
            <p:ph type="subTitle" idx="1"/>
          </p:nvPr>
        </p:nvSpPr>
        <p:spPr>
          <a:xfrm>
            <a:off x="5371139" y="2609450"/>
            <a:ext cx="6323959" cy="3477875"/>
          </a:xfrm>
        </p:spPr>
        <p:txBody>
          <a:bodyPr/>
          <a:lstStyle/>
          <a:p>
            <a:pPr marL="457200" indent="-457200">
              <a:lnSpc>
                <a:spcPct val="100000"/>
              </a:lnSpc>
              <a:spcBef>
                <a:spcPts val="0"/>
              </a:spcBef>
              <a:buFont typeface="+mj-lt"/>
              <a:buAutoNum type="arabicPeriod"/>
            </a:pPr>
            <a:r>
              <a:rPr lang="bg-BG" sz="2200" b="1" dirty="0">
                <a:solidFill>
                  <a:srgbClr val="811F93"/>
                </a:solidFill>
                <a:effectLst/>
                <a:latin typeface="Trebuchet MS" panose="020B0703020202090204" pitchFamily="34" charset="0"/>
              </a:rPr>
              <a:t>Това ли е истината?</a:t>
            </a:r>
          </a:p>
          <a:p>
            <a:pPr marL="457200" indent="-457200">
              <a:lnSpc>
                <a:spcPct val="100000"/>
              </a:lnSpc>
              <a:spcBef>
                <a:spcPts val="0"/>
              </a:spcBef>
              <a:buFont typeface="+mj-lt"/>
              <a:buAutoNum type="arabicPeriod"/>
            </a:pPr>
            <a:endParaRPr lang="bg-BG" sz="2200" b="1" dirty="0">
              <a:solidFill>
                <a:srgbClr val="811F93"/>
              </a:solidFill>
              <a:effectLst/>
              <a:latin typeface="Trebuchet MS" panose="020B0703020202090204" pitchFamily="34" charset="0"/>
            </a:endParaRPr>
          </a:p>
          <a:p>
            <a:pPr marL="457200" indent="-457200">
              <a:lnSpc>
                <a:spcPct val="100000"/>
              </a:lnSpc>
              <a:spcBef>
                <a:spcPts val="0"/>
              </a:spcBef>
              <a:buFont typeface="+mj-lt"/>
              <a:buAutoNum type="arabicPeriod"/>
            </a:pPr>
            <a:r>
              <a:rPr lang="bg-BG" sz="2200" b="1" dirty="0">
                <a:solidFill>
                  <a:srgbClr val="811F93"/>
                </a:solidFill>
                <a:effectLst/>
                <a:latin typeface="Trebuchet MS" panose="020B0703020202090204" pitchFamily="34" charset="0"/>
              </a:rPr>
              <a:t>Справедливо ли е спрямо всички, които засяга?</a:t>
            </a:r>
          </a:p>
          <a:p>
            <a:pPr marL="457200" indent="-457200">
              <a:lnSpc>
                <a:spcPct val="100000"/>
              </a:lnSpc>
              <a:spcBef>
                <a:spcPts val="0"/>
              </a:spcBef>
              <a:buFont typeface="+mj-lt"/>
              <a:buAutoNum type="arabicPeriod"/>
            </a:pPr>
            <a:endParaRPr lang="bg-BG" sz="2200" b="1" dirty="0">
              <a:solidFill>
                <a:srgbClr val="811F93"/>
              </a:solidFill>
              <a:effectLst/>
              <a:latin typeface="Trebuchet MS" panose="020B0703020202090204" pitchFamily="34" charset="0"/>
            </a:endParaRPr>
          </a:p>
          <a:p>
            <a:pPr marL="457200" indent="-457200">
              <a:lnSpc>
                <a:spcPct val="100000"/>
              </a:lnSpc>
              <a:spcBef>
                <a:spcPts val="0"/>
              </a:spcBef>
              <a:buFont typeface="+mj-lt"/>
              <a:buAutoNum type="arabicPeriod"/>
            </a:pPr>
            <a:r>
              <a:rPr lang="bg-BG" sz="2200" b="1" dirty="0">
                <a:solidFill>
                  <a:srgbClr val="811F93"/>
                </a:solidFill>
                <a:effectLst/>
                <a:latin typeface="Trebuchet MS" panose="020B0703020202090204" pitchFamily="34" charset="0"/>
              </a:rPr>
              <a:t>Ще създаде ли това добронамереност и по-добри приятелства?</a:t>
            </a:r>
          </a:p>
          <a:p>
            <a:pPr marL="457200" indent="-457200">
              <a:lnSpc>
                <a:spcPct val="100000"/>
              </a:lnSpc>
              <a:spcBef>
                <a:spcPts val="0"/>
              </a:spcBef>
              <a:buFont typeface="+mj-lt"/>
              <a:buAutoNum type="arabicPeriod"/>
            </a:pPr>
            <a:endParaRPr lang="bg-BG" sz="2200" b="1" dirty="0">
              <a:solidFill>
                <a:srgbClr val="811F93"/>
              </a:solidFill>
              <a:effectLst/>
              <a:latin typeface="Trebuchet MS" panose="020B0703020202090204" pitchFamily="34" charset="0"/>
            </a:endParaRPr>
          </a:p>
          <a:p>
            <a:pPr marL="457200" indent="-457200">
              <a:lnSpc>
                <a:spcPct val="100000"/>
              </a:lnSpc>
              <a:spcBef>
                <a:spcPts val="0"/>
              </a:spcBef>
              <a:buFont typeface="+mj-lt"/>
              <a:buAutoNum type="arabicPeriod"/>
            </a:pPr>
            <a:r>
              <a:rPr lang="bg-BG" sz="2200" b="1" dirty="0">
                <a:solidFill>
                  <a:srgbClr val="811F93"/>
                </a:solidFill>
                <a:effectLst/>
                <a:latin typeface="Trebuchet MS" panose="020B0703020202090204" pitchFamily="34" charset="0"/>
              </a:rPr>
              <a:t>Ще бъде ли от полза за всички,</a:t>
            </a:r>
            <a:r>
              <a:rPr lang="en-US" sz="2200" b="1" dirty="0">
                <a:solidFill>
                  <a:srgbClr val="811F93"/>
                </a:solidFill>
                <a:effectLst/>
                <a:latin typeface="Trebuchet MS" panose="020B0703020202090204" pitchFamily="34" charset="0"/>
              </a:rPr>
              <a:t> </a:t>
            </a:r>
            <a:r>
              <a:rPr lang="bg-BG" sz="2200" b="1" dirty="0">
                <a:solidFill>
                  <a:srgbClr val="811F93"/>
                </a:solidFill>
                <a:effectLst/>
                <a:latin typeface="Trebuchet MS" panose="020B0703020202090204" pitchFamily="34" charset="0"/>
              </a:rPr>
              <a:t>които засяга? </a:t>
            </a:r>
          </a:p>
        </p:txBody>
      </p:sp>
      <p:pic>
        <p:nvPicPr>
          <p:cNvPr id="14" name="Picture Placeholder 13" descr="A person in a suit&#10;&#10;Description automatically generated with low confidence">
            <a:extLst>
              <a:ext uri="{FF2B5EF4-FFF2-40B4-BE49-F238E27FC236}">
                <a16:creationId xmlns:a16="http://schemas.microsoft.com/office/drawing/2014/main" id="{48BC4A3D-314A-9C5F-07AF-EB4BA18AED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723" b="6723"/>
          <a:stretch>
            <a:fillRect/>
          </a:stretch>
        </p:blipFill>
        <p:spPr>
          <a:xfrm>
            <a:off x="254000" y="596316"/>
            <a:ext cx="4917782" cy="5340403"/>
          </a:xfrm>
        </p:spPr>
      </p:pic>
    </p:spTree>
    <p:extLst>
      <p:ext uri="{BB962C8B-B14F-4D97-AF65-F5344CB8AC3E}">
        <p14:creationId xmlns:p14="http://schemas.microsoft.com/office/powerpoint/2010/main" val="2635019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0145" y="213756"/>
            <a:ext cx="6765837" cy="5970865"/>
          </a:xfrm>
        </p:spPr>
        <p:txBody>
          <a:bodyPr/>
          <a:lstStyle/>
          <a:p>
            <a:pPr algn="l">
              <a:lnSpc>
                <a:spcPct val="100000"/>
              </a:lnSpc>
            </a:pPr>
            <a:r>
              <a:rPr lang="bg-BG" sz="2200" b="1"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Как ще мотивирате повече членове на клуба да бъдат ангажирани в дейността, проектите и инициативите на клуба? </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Обсъждайте с членовете на клуба идеите си за развитие, д</a:t>
            </a: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искутирайте важните задачи и дейности</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a:t>
            </a: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Попълнете навреме членовете на комисиите, подгответе се,  идентифицирайте задачите, които всеки да следи и развива, още преди да настъпи вашия мандат;</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Помислете за нови проекти, с които да ангажирате повече от членовете в клуба си, разпределете задачите;</a:t>
            </a:r>
          </a:p>
        </p:txBody>
      </p:sp>
      <p:pic>
        <p:nvPicPr>
          <p:cNvPr id="8" name="Picture Placeholder 7" descr="A group of people posing for a photo&#10;&#10;Description automatically generated">
            <a:extLst>
              <a:ext uri="{FF2B5EF4-FFF2-40B4-BE49-F238E27FC236}">
                <a16:creationId xmlns:a16="http://schemas.microsoft.com/office/drawing/2014/main" id="{D9ADF2DF-0701-A673-E06F-49754A5FE28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018" r="17018"/>
          <a:stretch>
            <a:fillRect/>
          </a:stretch>
        </p:blipFill>
        <p:spPr/>
      </p:pic>
    </p:spTree>
    <p:extLst>
      <p:ext uri="{BB962C8B-B14F-4D97-AF65-F5344CB8AC3E}">
        <p14:creationId xmlns:p14="http://schemas.microsoft.com/office/powerpoint/2010/main" val="2828345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A2F3E1C-4E01-7317-1631-93F9BADDB1FB}"/>
              </a:ext>
            </a:extLst>
          </p:cNvPr>
          <p:cNvSpPr>
            <a:spLocks noGrp="1"/>
          </p:cNvSpPr>
          <p:nvPr>
            <p:ph type="subTitle" idx="1"/>
          </p:nvPr>
        </p:nvSpPr>
        <p:spPr>
          <a:xfrm>
            <a:off x="5320145" y="213757"/>
            <a:ext cx="6388151" cy="8048357"/>
          </a:xfrm>
        </p:spPr>
        <p:txBody>
          <a:bodyPr/>
          <a:lstStyle/>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Повече по-малки проекти, биха могли да ангажират различни хора съобразно интересите им;</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Правете общи срещи с други клубове от страната и чужбина. Те са генератор на положителни емоции и възможност за осъществяване на споделени проекти и дейности;</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Обсъдете и разяснете възможностите, които ви предоставя фондация Ротари, за да финансирате вашите по-смели идеи; </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 </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Поставете ясни срокове за осъществяване на вашите дейности;</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algn="l">
              <a:lnSpc>
                <a:spcPct val="100000"/>
              </a:lnSpc>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p:txBody>
      </p:sp>
      <p:pic>
        <p:nvPicPr>
          <p:cNvPr id="5" name="Picture Placeholder 4" descr="A group of people posing for a photo&#10;&#10;Description automatically generated with medium confidence">
            <a:extLst>
              <a:ext uri="{FF2B5EF4-FFF2-40B4-BE49-F238E27FC236}">
                <a16:creationId xmlns:a16="http://schemas.microsoft.com/office/drawing/2014/main" id="{0E71959A-DE81-E10F-A1D2-ED2BB3D25A5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550" r="20550"/>
          <a:stretch>
            <a:fillRect/>
          </a:stretch>
        </p:blipFill>
        <p:spPr/>
      </p:pic>
    </p:spTree>
    <p:extLst>
      <p:ext uri="{BB962C8B-B14F-4D97-AF65-F5344CB8AC3E}">
        <p14:creationId xmlns:p14="http://schemas.microsoft.com/office/powerpoint/2010/main" val="223366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5780" y="270223"/>
            <a:ext cx="6170802" cy="528350"/>
          </a:xfrm>
        </p:spPr>
        <p:txBody>
          <a:bodyPr/>
          <a:lstStyle/>
          <a:p>
            <a:r>
              <a:rPr lang="bg-BG" dirty="0"/>
              <a:t>РОТАРИ -</a:t>
            </a:r>
            <a:r>
              <a:rPr lang="en-US" dirty="0"/>
              <a:t> </a:t>
            </a:r>
            <a:r>
              <a:rPr lang="bg-BG" dirty="0"/>
              <a:t>СВЯТ НА ВЪЗМОЖНОСТИ</a:t>
            </a:r>
          </a:p>
        </p:txBody>
      </p:sp>
      <p:sp>
        <p:nvSpPr>
          <p:cNvPr id="6" name="Subtitle 5"/>
          <p:cNvSpPr>
            <a:spLocks noGrp="1"/>
          </p:cNvSpPr>
          <p:nvPr>
            <p:ph type="subTitle" idx="1"/>
          </p:nvPr>
        </p:nvSpPr>
        <p:spPr>
          <a:xfrm>
            <a:off x="575781" y="1143148"/>
            <a:ext cx="7638452" cy="4555093"/>
          </a:xfrm>
        </p:spPr>
        <p:txBody>
          <a:bodyPr/>
          <a:lstStyle/>
          <a:p>
            <a:pPr marL="457200" indent="-457200">
              <a:buFont typeface="Wingdings" panose="05000000000000000000" pitchFamily="2" charset="2"/>
              <a:buChar char="§"/>
            </a:pPr>
            <a:r>
              <a:rPr lang="bg-BG" dirty="0"/>
              <a:t>РОТАРИАНСКИ ПРИЯТЕЛСКИ ОБМЕН</a:t>
            </a:r>
          </a:p>
          <a:p>
            <a:pPr marL="457200" indent="-457200">
              <a:buFont typeface="Wingdings" panose="05000000000000000000" pitchFamily="2" charset="2"/>
              <a:buChar char="§"/>
            </a:pPr>
            <a:r>
              <a:rPr lang="bg-BG" dirty="0"/>
              <a:t>РОТАРИАНСКИ ГРУПИ ЗА ДЕЙСТВИЕ</a:t>
            </a:r>
          </a:p>
          <a:p>
            <a:pPr marL="457200" indent="-457200">
              <a:buFont typeface="Wingdings" panose="05000000000000000000" pitchFamily="2" charset="2"/>
              <a:buChar char="§"/>
            </a:pPr>
            <a:r>
              <a:rPr lang="bg-BG" dirty="0"/>
              <a:t>РОТАРИ ИНСТИТУТ ЗА ЛИДЕРИ</a:t>
            </a:r>
          </a:p>
          <a:p>
            <a:pPr marL="457200" indent="-457200">
              <a:buFont typeface="Wingdings" panose="05000000000000000000" pitchFamily="2" charset="2"/>
              <a:buChar char="§"/>
            </a:pPr>
            <a:r>
              <a:rPr lang="bg-BG" dirty="0"/>
              <a:t>ДИСКУСИОННИ ГРУПИ</a:t>
            </a:r>
          </a:p>
          <a:p>
            <a:pPr marL="457200" indent="-457200">
              <a:buFont typeface="Wingdings" panose="05000000000000000000" pitchFamily="2" charset="2"/>
              <a:buChar char="§"/>
            </a:pPr>
            <a:r>
              <a:rPr lang="en-US" dirty="0"/>
              <a:t>RYLA</a:t>
            </a:r>
            <a:endParaRPr lang="bg-BG" dirty="0"/>
          </a:p>
          <a:p>
            <a:pPr marL="457200" indent="-457200">
              <a:buFont typeface="Wingdings" panose="05000000000000000000" pitchFamily="2" charset="2"/>
              <a:buChar char="§"/>
            </a:pPr>
            <a:r>
              <a:rPr lang="bg-BG" dirty="0"/>
              <a:t>МЛАДЕЖКИ ОБМЕН</a:t>
            </a:r>
          </a:p>
          <a:p>
            <a:pPr marL="457200" indent="-457200">
              <a:buFont typeface="Wingdings" panose="05000000000000000000" pitchFamily="2" charset="2"/>
              <a:buChar char="§"/>
            </a:pPr>
            <a:r>
              <a:rPr lang="bg-BG" dirty="0"/>
              <a:t>РОТАРИ ИНТЕРНЕШЪНЪЛ КОНВЕНЦИЯ</a:t>
            </a:r>
          </a:p>
          <a:p>
            <a:pPr marL="457200" indent="-457200">
              <a:buFont typeface="Wingdings" panose="05000000000000000000" pitchFamily="2" charset="2"/>
              <a:buChar char="§"/>
            </a:pPr>
            <a:r>
              <a:rPr lang="bg-BG" dirty="0"/>
              <a:t>Международни, Зонални и Дистриктни Семинари и Събития</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961" y="701956"/>
            <a:ext cx="2970039" cy="29700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961" y="3671995"/>
            <a:ext cx="2970000" cy="2121429"/>
          </a:xfrm>
          <a:prstGeom prst="rect">
            <a:avLst/>
          </a:prstGeom>
        </p:spPr>
      </p:pic>
    </p:spTree>
    <p:extLst>
      <p:ext uri="{BB962C8B-B14F-4D97-AF65-F5344CB8AC3E}">
        <p14:creationId xmlns:p14="http://schemas.microsoft.com/office/powerpoint/2010/main" val="2837781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A2F3E1C-4E01-7317-1631-93F9BADDB1FB}"/>
              </a:ext>
            </a:extLst>
          </p:cNvPr>
          <p:cNvSpPr>
            <a:spLocks noGrp="1"/>
          </p:cNvSpPr>
          <p:nvPr>
            <p:ph type="subTitle" idx="1"/>
          </p:nvPr>
        </p:nvSpPr>
        <p:spPr>
          <a:xfrm>
            <a:off x="118225" y="714187"/>
            <a:ext cx="6677022" cy="4955203"/>
          </a:xfrm>
        </p:spPr>
        <p:txBody>
          <a:bodyPr/>
          <a:lstStyle/>
          <a:p>
            <a:pPr algn="l">
              <a:lnSpc>
                <a:spcPct val="100000"/>
              </a:lnSpc>
            </a:pPr>
            <a:r>
              <a:rPr lang="bg-BG" sz="2200" b="1"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Как ще привлечете млади хора да се присъединят към клуба?</a:t>
            </a:r>
          </a:p>
          <a:p>
            <a:pPr algn="l">
              <a:lnSpc>
                <a:spcPct val="100000"/>
              </a:lnSpc>
            </a:pPr>
            <a:endParaRPr lang="bg-BG" sz="2200" b="1"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Бъдете активни, подкрепяйте инициативите на младежките програми в Ротари. </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Младите хора са силно социално ангажирани, работете за осъществяването на този тип проекти;</a:t>
            </a:r>
          </a:p>
          <a:p>
            <a:pPr marL="342900" indent="-342900" algn="l">
              <a:lnSpc>
                <a:spcPct val="100000"/>
              </a:lnSpc>
              <a:buFont typeface="Arial" panose="020B0604020202020204" pitchFamily="34" charset="0"/>
              <a:buChar char="•"/>
            </a:pPr>
            <a:endParaRPr lang="en-US"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Грижете се за публичния имидж на Ротари! Вашият клуб трябва да е добре разпознаваем във вашата общност; </a:t>
            </a:r>
          </a:p>
        </p:txBody>
      </p:sp>
      <p:pic>
        <p:nvPicPr>
          <p:cNvPr id="6" name="Picture Placeholder 5" descr="A picture containing person, ground, outdoor&#10;&#10;Description automatically generated">
            <a:extLst>
              <a:ext uri="{FF2B5EF4-FFF2-40B4-BE49-F238E27FC236}">
                <a16:creationId xmlns:a16="http://schemas.microsoft.com/office/drawing/2014/main" id="{CB33D75D-16F0-7251-0460-F55FB5CB80E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954" r="3954"/>
          <a:stretch>
            <a:fillRect/>
          </a:stretch>
        </p:blipFill>
        <p:spPr>
          <a:xfrm>
            <a:off x="6795247" y="576306"/>
            <a:ext cx="4917782" cy="5340403"/>
          </a:xfrm>
        </p:spPr>
      </p:pic>
    </p:spTree>
    <p:extLst>
      <p:ext uri="{BB962C8B-B14F-4D97-AF65-F5344CB8AC3E}">
        <p14:creationId xmlns:p14="http://schemas.microsoft.com/office/powerpoint/2010/main" val="7662795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4" descr="A group of people standing on a stage with a group of people in front of them&#10;&#10;Description automatically generated with low confidence">
            <a:extLst>
              <a:ext uri="{FF2B5EF4-FFF2-40B4-BE49-F238E27FC236}">
                <a16:creationId xmlns:a16="http://schemas.microsoft.com/office/drawing/2014/main" id="{D1F6CBA0-E35D-1BFC-0607-CEE315A0E834}"/>
              </a:ext>
            </a:extLst>
          </p:cNvPr>
          <p:cNvPicPr>
            <a:picLocks noChangeAspect="1"/>
          </p:cNvPicPr>
          <p:nvPr/>
        </p:nvPicPr>
        <p:blipFill>
          <a:blip r:embed="rId2">
            <a:extLst>
              <a:ext uri="{28A0092B-C50C-407E-A947-70E740481C1C}">
                <a14:useLocalDpi xmlns:a14="http://schemas.microsoft.com/office/drawing/2010/main" val="0"/>
              </a:ext>
            </a:extLst>
          </a:blip>
          <a:srcRect l="16795" r="16795"/>
          <a:stretch>
            <a:fillRect/>
          </a:stretch>
        </p:blipFill>
        <p:spPr>
          <a:xfrm>
            <a:off x="6301740" y="468313"/>
            <a:ext cx="5319713" cy="5340350"/>
          </a:xfrm>
          <a:prstGeom prst="rect">
            <a:avLst/>
          </a:prstGeom>
        </p:spPr>
      </p:pic>
      <p:pic>
        <p:nvPicPr>
          <p:cNvPr id="22" name="Picture Placeholder 21" descr="A picture containing indoor&#10;&#10;Description automatically generated">
            <a:extLst>
              <a:ext uri="{FF2B5EF4-FFF2-40B4-BE49-F238E27FC236}">
                <a16:creationId xmlns:a16="http://schemas.microsoft.com/office/drawing/2014/main" id="{640747E5-75BE-19DA-D33C-43F0EA3B885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465" r="15465"/>
          <a:stretch>
            <a:fillRect/>
          </a:stretch>
        </p:blipFill>
        <p:spPr>
          <a:xfrm>
            <a:off x="491490" y="468726"/>
            <a:ext cx="4917782" cy="5340403"/>
          </a:xfrm>
        </p:spPr>
      </p:pic>
    </p:spTree>
    <p:extLst>
      <p:ext uri="{BB962C8B-B14F-4D97-AF65-F5344CB8AC3E}">
        <p14:creationId xmlns:p14="http://schemas.microsoft.com/office/powerpoint/2010/main" val="1629345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3493" y="322503"/>
            <a:ext cx="10941210" cy="495905"/>
          </a:xfrm>
        </p:spPr>
        <p:txBody>
          <a:bodyPr/>
          <a:lstStyle/>
          <a:p>
            <a:r>
              <a:rPr lang="bg-BG" sz="2200" dirty="0"/>
              <a:t>Ротаракт, Интеракт – младежките програми на Ротари</a:t>
            </a:r>
          </a:p>
        </p:txBody>
      </p:sp>
      <p:sp>
        <p:nvSpPr>
          <p:cNvPr id="3" name="Subtitle 2"/>
          <p:cNvSpPr>
            <a:spLocks noGrp="1"/>
          </p:cNvSpPr>
          <p:nvPr>
            <p:ph type="subTitle" idx="1"/>
          </p:nvPr>
        </p:nvSpPr>
        <p:spPr>
          <a:xfrm>
            <a:off x="515684" y="786259"/>
            <a:ext cx="10941211" cy="769441"/>
          </a:xfrm>
        </p:spPr>
        <p:txBody>
          <a:bodyPr/>
          <a:lstStyle/>
          <a:p>
            <a:pPr marL="342900" indent="-342900">
              <a:lnSpc>
                <a:spcPct val="100000"/>
              </a:lnSpc>
              <a:buFont typeface="Arial" panose="020B0604020202020204" pitchFamily="34" charset="0"/>
              <a:buChar char="•"/>
            </a:pPr>
            <a:r>
              <a:rPr lang="bg-BG" sz="2200" dirty="0">
                <a:solidFill>
                  <a:srgbClr val="811F93"/>
                </a:solidFill>
                <a:latin typeface="Trebuchet MS" panose="020B0703020202090204" pitchFamily="34" charset="0"/>
              </a:rPr>
              <a:t>Работете активно с младите ни приятели, ангажирайте ги, вслушайте се в техните идеи. Те са бъдещето и мотора на нашата организация!</a:t>
            </a:r>
          </a:p>
        </p:txBody>
      </p:sp>
      <p:pic>
        <p:nvPicPr>
          <p:cNvPr id="12" name="Picture Placeholder 11" descr="A group of people posing for a photo&#10;&#10;Description automatically generated">
            <a:extLst>
              <a:ext uri="{FF2B5EF4-FFF2-40B4-BE49-F238E27FC236}">
                <a16:creationId xmlns:a16="http://schemas.microsoft.com/office/drawing/2014/main" id="{3E25D083-CC69-C35D-8B8E-F7800FD6B75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399" b="2399"/>
          <a:stretch>
            <a:fillRect/>
          </a:stretch>
        </p:blipFill>
        <p:spPr>
          <a:xfrm>
            <a:off x="515938" y="1773238"/>
            <a:ext cx="11160125" cy="4473575"/>
          </a:xfrm>
        </p:spPr>
      </p:pic>
    </p:spTree>
    <p:extLst>
      <p:ext uri="{BB962C8B-B14F-4D97-AF65-F5344CB8AC3E}">
        <p14:creationId xmlns:p14="http://schemas.microsoft.com/office/powerpoint/2010/main" val="2083096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9C9B1B9-9D6B-F371-1C54-5ADBCCE10EF4}"/>
              </a:ext>
            </a:extLst>
          </p:cNvPr>
          <p:cNvSpPr>
            <a:spLocks noGrp="1"/>
          </p:cNvSpPr>
          <p:nvPr>
            <p:ph type="subTitle" idx="1"/>
          </p:nvPr>
        </p:nvSpPr>
        <p:spPr>
          <a:xfrm>
            <a:off x="178131" y="320040"/>
            <a:ext cx="6567053" cy="7085979"/>
          </a:xfrm>
        </p:spPr>
        <p:txBody>
          <a:bodyPr/>
          <a:lstStyle/>
          <a:p>
            <a:pPr algn="l">
              <a:lnSpc>
                <a:spcPct val="100000"/>
              </a:lnSpc>
            </a:pPr>
            <a:r>
              <a:rPr lang="bg-BG" sz="2200" b="1"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Как ще подобрите клубната среда / култура, ако има някакви междуличностни проблеми или разделения на лагери в клуба?</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Ротари е Приятелство! </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Бъдете активни и се опитайте да осъществите повече дейности, които са неформални за клуба;</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Канете лектори, беседвайте за важни за    вас, клуба и обществото теми;</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Организирайте общи срещи с други клубове от страната и чужбина;</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en-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algn="l"/>
            <a:endParaRPr lang="bg-BG" sz="2200" dirty="0">
              <a:solidFill>
                <a:srgbClr val="811F93"/>
              </a:solidFill>
              <a:latin typeface="Trebuchet MS" panose="020B0703020202090204" pitchFamily="34" charset="0"/>
            </a:endParaRPr>
          </a:p>
        </p:txBody>
      </p:sp>
      <p:pic>
        <p:nvPicPr>
          <p:cNvPr id="3" name="Picture Placeholder 2" descr="A group of people at a party&#10;&#10;Description automatically generated with medium confidence">
            <a:extLst>
              <a:ext uri="{FF2B5EF4-FFF2-40B4-BE49-F238E27FC236}">
                <a16:creationId xmlns:a16="http://schemas.microsoft.com/office/drawing/2014/main" id="{37D95A9E-3C09-A295-5054-118D667EBB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75" r="13675"/>
          <a:stretch>
            <a:fillRect/>
          </a:stretch>
        </p:blipFill>
        <p:spPr>
          <a:xfrm>
            <a:off x="6154738" y="0"/>
            <a:ext cx="6037262" cy="6232525"/>
          </a:xfrm>
        </p:spPr>
      </p:pic>
    </p:spTree>
    <p:extLst>
      <p:ext uri="{BB962C8B-B14F-4D97-AF65-F5344CB8AC3E}">
        <p14:creationId xmlns:p14="http://schemas.microsoft.com/office/powerpoint/2010/main" val="1730047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9C9B1B9-9D6B-F371-1C54-5ADBCCE10EF4}"/>
              </a:ext>
            </a:extLst>
          </p:cNvPr>
          <p:cNvSpPr>
            <a:spLocks noGrp="1"/>
          </p:cNvSpPr>
          <p:nvPr>
            <p:ph type="subTitle" idx="1"/>
          </p:nvPr>
        </p:nvSpPr>
        <p:spPr>
          <a:xfrm>
            <a:off x="178131" y="320040"/>
            <a:ext cx="6567053" cy="6254982"/>
          </a:xfrm>
        </p:spPr>
        <p:txBody>
          <a:bodyPr/>
          <a:lstStyle/>
          <a:p>
            <a:pPr marL="342900" indent="-342900" algn="l">
              <a:lnSpc>
                <a:spcPct val="100000"/>
              </a:lnSpc>
              <a:buFont typeface="Arial" panose="020B0604020202020204" pitchFamily="34" charset="0"/>
              <a:buChar char="•"/>
            </a:pPr>
            <a:endParaRPr lang="en-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О</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бединете всички членове в клуба ви в името на приятелството и общите каузи, които сте приели;</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Бъдете добрият пример!</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Не оставяйте дребнавостта да вземе     превес!</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Не забравяйте, вашият Ротари клуб е член  на Ротари Интернешънъл, мрежа от над </a:t>
            </a:r>
            <a:r>
              <a:rPr lang="en-US"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46</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 000 Ротари клуба по света с повече от 1 400 000 ротариански приятели!</a:t>
            </a:r>
            <a:endParaRPr lang="en-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en-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algn="l"/>
            <a:endParaRPr lang="bg-BG" sz="2200" dirty="0">
              <a:solidFill>
                <a:srgbClr val="811F93"/>
              </a:solidFill>
              <a:latin typeface="Trebuchet MS" panose="020B0703020202090204" pitchFamily="34" charset="0"/>
            </a:endParaRPr>
          </a:p>
        </p:txBody>
      </p:sp>
      <p:pic>
        <p:nvPicPr>
          <p:cNvPr id="7" name="Picture Placeholder 6" descr="A group of people standing in a room&#10;&#10;Description automatically generated with medium confidence">
            <a:extLst>
              <a:ext uri="{FF2B5EF4-FFF2-40B4-BE49-F238E27FC236}">
                <a16:creationId xmlns:a16="http://schemas.microsoft.com/office/drawing/2014/main" id="{AA3AD0C2-2C65-5AB1-13AC-5E14E7B5B7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743" r="17743"/>
          <a:stretch>
            <a:fillRect/>
          </a:stretch>
        </p:blipFill>
        <p:spPr/>
      </p:pic>
    </p:spTree>
    <p:extLst>
      <p:ext uri="{BB962C8B-B14F-4D97-AF65-F5344CB8AC3E}">
        <p14:creationId xmlns:p14="http://schemas.microsoft.com/office/powerpoint/2010/main" val="1908472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music&#10;&#10;Description automatically generated">
            <a:extLst>
              <a:ext uri="{FF2B5EF4-FFF2-40B4-BE49-F238E27FC236}">
                <a16:creationId xmlns:a16="http://schemas.microsoft.com/office/drawing/2014/main" id="{42D6425E-D80E-0D0D-28A4-68030499CF3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302" r="19302"/>
          <a:stretch>
            <a:fillRect/>
          </a:stretch>
        </p:blipFill>
        <p:spPr>
          <a:xfrm>
            <a:off x="345440" y="468726"/>
            <a:ext cx="4917782" cy="5340403"/>
          </a:xfrm>
        </p:spPr>
      </p:pic>
      <p:sp>
        <p:nvSpPr>
          <p:cNvPr id="8" name="Subtitle 2">
            <a:extLst>
              <a:ext uri="{FF2B5EF4-FFF2-40B4-BE49-F238E27FC236}">
                <a16:creationId xmlns:a16="http://schemas.microsoft.com/office/drawing/2014/main" id="{9A2F3E1C-4E01-7317-1631-93F9BADDB1FB}"/>
              </a:ext>
            </a:extLst>
          </p:cNvPr>
          <p:cNvSpPr>
            <a:spLocks noGrp="1"/>
          </p:cNvSpPr>
          <p:nvPr>
            <p:ph type="subTitle" idx="1"/>
          </p:nvPr>
        </p:nvSpPr>
        <p:spPr>
          <a:xfrm>
            <a:off x="5320145" y="213756"/>
            <a:ext cx="6507419" cy="6439648"/>
          </a:xfrm>
        </p:spPr>
        <p:txBody>
          <a:bodyPr/>
          <a:lstStyle/>
          <a:p>
            <a:pPr algn="l">
              <a:lnSpc>
                <a:spcPct val="100000"/>
              </a:lnSpc>
            </a:pPr>
            <a:r>
              <a:rPr lang="bg-BG" sz="2200" b="1"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Как смятате да планирате дейността за следващата година?</a:t>
            </a:r>
          </a:p>
          <a:p>
            <a:pPr algn="l">
              <a:lnSpc>
                <a:spcPct val="100000"/>
              </a:lnSpc>
            </a:pPr>
            <a:endParaRPr lang="bg-BG" sz="2200" b="1"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Работете във взаимопомощ и приемственост с настоящия президент и клубните офицери;</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О</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питът от добрите и лоши решения са изключително важни за правилното идентифициране и изпълнение на дейностите в клуба;</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Запознайте се с предходните и настоящ клубни бюджети и подгответе бюджета за вашия мандат, само така </a:t>
            </a: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ще</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 можете да планирате адекватно всички дейности през годината;</a:t>
            </a:r>
          </a:p>
          <a:p>
            <a:pPr algn="l"/>
            <a:endParaRPr lang="bg-BG" sz="2200" dirty="0">
              <a:solidFill>
                <a:srgbClr val="811F93"/>
              </a:solidFill>
              <a:latin typeface="Trebuchet MS" panose="020B0703020202090204" pitchFamily="34" charset="0"/>
            </a:endParaRPr>
          </a:p>
        </p:txBody>
      </p:sp>
    </p:spTree>
    <p:extLst>
      <p:ext uri="{BB962C8B-B14F-4D97-AF65-F5344CB8AC3E}">
        <p14:creationId xmlns:p14="http://schemas.microsoft.com/office/powerpoint/2010/main" val="1262400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9A2F3E1C-4E01-7317-1631-93F9BADDB1FB}"/>
              </a:ext>
            </a:extLst>
          </p:cNvPr>
          <p:cNvSpPr>
            <a:spLocks noGrp="1"/>
          </p:cNvSpPr>
          <p:nvPr>
            <p:ph type="subTitle" idx="1"/>
          </p:nvPr>
        </p:nvSpPr>
        <p:spPr>
          <a:xfrm>
            <a:off x="118226" y="274319"/>
            <a:ext cx="5276736" cy="6232475"/>
          </a:xfrm>
        </p:spPr>
        <p:txBody>
          <a:bodyPr/>
          <a:lstStyle/>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Насърчете бъдещите клубни офицери за участие в дистриктните обучителни семинари</a:t>
            </a:r>
            <a:r>
              <a:rPr lang="en-US"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 </a:t>
            </a: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Запознайте се с вашия клубен акаунт в уеб страницата на Ротари (</a:t>
            </a:r>
            <a:r>
              <a:rPr lang="en-GB"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rotary.org – club central), </a:t>
            </a: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където може да следите всичко свързано с вашите задължения, както и да попълвате, и следите клубните ви цели</a:t>
            </a:r>
            <a:r>
              <a:rPr lang="en-US"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a:t>
            </a: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Мотивирайте членовете на клуба ви за активно присъствие и редовно погасяване на вноските </a:t>
            </a: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свързани с членството и клубните инициативи.</a:t>
            </a: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algn="l">
              <a:lnSpc>
                <a:spcPct val="100000"/>
              </a:lnSpc>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 </a:t>
            </a:r>
            <a:endParaRPr lang="bg-BG" sz="2200" dirty="0">
              <a:solidFill>
                <a:srgbClr val="811F93"/>
              </a:solidFill>
              <a:latin typeface="Trebuchet MS" panose="020B0703020202090204" pitchFamily="34" charset="0"/>
            </a:endParaRPr>
          </a:p>
        </p:txBody>
      </p:sp>
      <p:pic>
        <p:nvPicPr>
          <p:cNvPr id="20" name="Picture Placeholder 19" descr="A picture containing person, indoor, people, group&#10;&#10;Description automatically generated">
            <a:extLst>
              <a:ext uri="{FF2B5EF4-FFF2-40B4-BE49-F238E27FC236}">
                <a16:creationId xmlns:a16="http://schemas.microsoft.com/office/drawing/2014/main" id="{5180D9E9-DB70-53BB-1C8E-1B2AD966E1D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465" r="15465"/>
          <a:stretch>
            <a:fillRect/>
          </a:stretch>
        </p:blipFill>
        <p:spPr>
          <a:xfrm>
            <a:off x="6797040" y="468726"/>
            <a:ext cx="4917782" cy="5340403"/>
          </a:xfrm>
        </p:spPr>
      </p:pic>
    </p:spTree>
    <p:extLst>
      <p:ext uri="{BB962C8B-B14F-4D97-AF65-F5344CB8AC3E}">
        <p14:creationId xmlns:p14="http://schemas.microsoft.com/office/powerpoint/2010/main" val="4065840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posing for a photo&#10;&#10;Description automatically generated with medium confidence">
            <a:extLst>
              <a:ext uri="{FF2B5EF4-FFF2-40B4-BE49-F238E27FC236}">
                <a16:creationId xmlns:a16="http://schemas.microsoft.com/office/drawing/2014/main" id="{731FF696-B762-90EB-F945-99E3C996FA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75" r="13675"/>
          <a:stretch>
            <a:fillRect/>
          </a:stretch>
        </p:blipFill>
        <p:spPr/>
      </p:pic>
      <p:sp>
        <p:nvSpPr>
          <p:cNvPr id="4" name="Subtitle 2">
            <a:extLst>
              <a:ext uri="{FF2B5EF4-FFF2-40B4-BE49-F238E27FC236}">
                <a16:creationId xmlns:a16="http://schemas.microsoft.com/office/drawing/2014/main" id="{79C9B1B9-9D6B-F371-1C54-5ADBCCE10EF4}"/>
              </a:ext>
            </a:extLst>
          </p:cNvPr>
          <p:cNvSpPr>
            <a:spLocks noGrp="1"/>
          </p:cNvSpPr>
          <p:nvPr>
            <p:ph type="subTitle" idx="1"/>
          </p:nvPr>
        </p:nvSpPr>
        <p:spPr>
          <a:xfrm>
            <a:off x="178131" y="274320"/>
            <a:ext cx="6567053" cy="5731762"/>
          </a:xfrm>
        </p:spPr>
        <p:txBody>
          <a:bodyPr/>
          <a:lstStyle/>
          <a:p>
            <a:pPr algn="l">
              <a:lnSpc>
                <a:spcPct val="100000"/>
              </a:lnSpc>
            </a:pPr>
            <a:endParaRPr lang="bg-BG" sz="2200" b="1" dirty="0">
              <a:solidFill>
                <a:srgbClr val="811F93"/>
              </a:solidFill>
              <a:latin typeface="Trebuchet MS" panose="020B0703020202090204" pitchFamily="34" charset="0"/>
              <a:ea typeface="Calibri" panose="020F0502020204030204" pitchFamily="34" charset="0"/>
              <a:cs typeface="Times New Roman" panose="02020603050405020304" pitchFamily="18" charset="0"/>
            </a:endParaRPr>
          </a:p>
          <a:p>
            <a:pPr algn="l">
              <a:lnSpc>
                <a:spcPct val="100000"/>
              </a:lnSpc>
            </a:pPr>
            <a:r>
              <a:rPr lang="bg-BG" sz="2200" b="1"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Как ще се справите с проблема на неидващите - неактивните членове и особено тези, които не си плащат членския внос?</a:t>
            </a:r>
          </a:p>
          <a:p>
            <a:pPr algn="l">
              <a:lnSpc>
                <a:spcPct val="100000"/>
              </a:lnSpc>
            </a:pPr>
            <a:endParaRPr lang="bg-BG" sz="2200" b="1"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latin typeface="Trebuchet MS" panose="020B0703020202090204" pitchFamily="34" charset="0"/>
                <a:ea typeface="Calibri" panose="020F0502020204030204" pitchFamily="34" charset="0"/>
                <a:cs typeface="Times New Roman" panose="02020603050405020304" pitchFamily="18" charset="0"/>
              </a:rPr>
              <a:t>Анализ на причините за неприсъствие;</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Какво ни накара да станем Ротарианци?</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r>
              <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rPr>
              <a:t>Обединени в името на общите каузи;</a:t>
            </a: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bg-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marL="342900" indent="-342900" algn="l">
              <a:lnSpc>
                <a:spcPct val="100000"/>
              </a:lnSpc>
              <a:buFont typeface="Arial" panose="020B0604020202020204" pitchFamily="34" charset="0"/>
              <a:buChar char="•"/>
            </a:pPr>
            <a:endParaRPr lang="en-BG" sz="2200" dirty="0">
              <a:solidFill>
                <a:srgbClr val="811F93"/>
              </a:solidFill>
              <a:effectLst/>
              <a:latin typeface="Trebuchet MS" panose="020B0703020202090204" pitchFamily="34" charset="0"/>
              <a:ea typeface="Calibri" panose="020F0502020204030204" pitchFamily="34" charset="0"/>
              <a:cs typeface="Times New Roman" panose="02020603050405020304" pitchFamily="18" charset="0"/>
            </a:endParaRPr>
          </a:p>
          <a:p>
            <a:pPr algn="l"/>
            <a:endParaRPr lang="bg-BG" sz="2200" dirty="0">
              <a:solidFill>
                <a:srgbClr val="811F93"/>
              </a:solidFill>
              <a:latin typeface="Trebuchet MS" panose="020B0703020202090204" pitchFamily="34" charset="0"/>
            </a:endParaRPr>
          </a:p>
        </p:txBody>
      </p:sp>
    </p:spTree>
    <p:extLst>
      <p:ext uri="{BB962C8B-B14F-4D97-AF65-F5344CB8AC3E}">
        <p14:creationId xmlns:p14="http://schemas.microsoft.com/office/powerpoint/2010/main" val="2495124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80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bg-BG" dirty="0"/>
              <a:t>СТОЙЧО КАЦАРОВ РК СОФИЯ</a:t>
            </a:r>
          </a:p>
        </p:txBody>
      </p:sp>
      <p:sp>
        <p:nvSpPr>
          <p:cNvPr id="4" name="Title 1">
            <a:extLst>
              <a:ext uri="{FF2B5EF4-FFF2-40B4-BE49-F238E27FC236}">
                <a16:creationId xmlns:a16="http://schemas.microsoft.com/office/drawing/2014/main" id="{0DA17305-8CB3-A0AB-773B-5D856BFDA751}"/>
              </a:ext>
            </a:extLst>
          </p:cNvPr>
          <p:cNvSpPr>
            <a:spLocks noGrp="1"/>
          </p:cNvSpPr>
          <p:nvPr>
            <p:ph type="ctrTitle"/>
          </p:nvPr>
        </p:nvSpPr>
        <p:spPr>
          <a:xfrm>
            <a:off x="1911926" y="2458191"/>
            <a:ext cx="8816074" cy="1778217"/>
          </a:xfrm>
        </p:spPr>
        <p:txBody>
          <a:bodyPr/>
          <a:lstStyle/>
          <a:p>
            <a:pPr algn="l"/>
            <a:r>
              <a:rPr lang="bg-BG" sz="3200" dirty="0">
                <a:solidFill>
                  <a:schemeClr val="bg1"/>
                </a:solidFill>
                <a:latin typeface="Lato" panose="020F0502020204030203" pitchFamily="34" charset="0"/>
                <a:ea typeface="Lato" panose="020F0502020204030203" pitchFamily="34" charset="0"/>
                <a:cs typeface="Lato" panose="020F0502020204030203" pitchFamily="34" charset="0"/>
              </a:rPr>
              <a:t>ДЕМОГРАФСКАТА КРИЗА  - ИЗМЕРЕНИЯ </a:t>
            </a:r>
            <a:br>
              <a:rPr lang="bg-BG" sz="3200" dirty="0">
                <a:solidFill>
                  <a:schemeClr val="bg1"/>
                </a:solidFill>
                <a:latin typeface="Lato" panose="020F0502020204030203" pitchFamily="34" charset="0"/>
                <a:ea typeface="Lato" panose="020F0502020204030203" pitchFamily="34" charset="0"/>
                <a:cs typeface="Lato" panose="020F0502020204030203" pitchFamily="34" charset="0"/>
              </a:rPr>
            </a:br>
            <a:r>
              <a:rPr lang="bg-BG" sz="3200" dirty="0">
                <a:solidFill>
                  <a:schemeClr val="bg1"/>
                </a:solidFill>
                <a:latin typeface="Lato" panose="020F0502020204030203" pitchFamily="34" charset="0"/>
                <a:ea typeface="Lato" panose="020F0502020204030203" pitchFamily="34" charset="0"/>
                <a:cs typeface="Lato" panose="020F0502020204030203" pitchFamily="34" charset="0"/>
              </a:rPr>
              <a:t>ПРЕДИЗВИКАТЕЛСТВА И ВЪЗМОЖНОСТИ  ЗА  РОТАРИ БЪЛГАРИЯ</a:t>
            </a:r>
          </a:p>
        </p:txBody>
      </p:sp>
    </p:spTree>
    <p:extLst>
      <p:ext uri="{BB962C8B-B14F-4D97-AF65-F5344CB8AC3E}">
        <p14:creationId xmlns:p14="http://schemas.microsoft.com/office/powerpoint/2010/main" val="279676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5780" y="302668"/>
            <a:ext cx="5102721" cy="495905"/>
          </a:xfrm>
        </p:spPr>
        <p:txBody>
          <a:bodyPr/>
          <a:lstStyle/>
          <a:p>
            <a:r>
              <a:rPr lang="bg-BG" dirty="0"/>
              <a:t>РОТАРИ - ТРАДИЦИИ</a:t>
            </a:r>
          </a:p>
        </p:txBody>
      </p:sp>
      <p:sp>
        <p:nvSpPr>
          <p:cNvPr id="6" name="Subtitle 5"/>
          <p:cNvSpPr>
            <a:spLocks noGrp="1"/>
          </p:cNvSpPr>
          <p:nvPr>
            <p:ph type="subTitle" idx="1"/>
          </p:nvPr>
        </p:nvSpPr>
        <p:spPr>
          <a:xfrm>
            <a:off x="285009" y="1143149"/>
            <a:ext cx="11512826" cy="3055195"/>
          </a:xfrm>
        </p:spPr>
        <p:txBody>
          <a:bodyPr/>
          <a:lstStyle/>
          <a:p>
            <a:r>
              <a:rPr lang="bg-BG" dirty="0"/>
              <a:t>ЧЕТИРИСТРАНЕН ТЕСТ</a:t>
            </a:r>
          </a:p>
          <a:p>
            <a:r>
              <a:rPr lang="bg-BG" dirty="0"/>
              <a:t>(за нещата, които мислим,</a:t>
            </a:r>
          </a:p>
          <a:p>
            <a:r>
              <a:rPr lang="bg-BG" dirty="0"/>
              <a:t>казваме или правим)</a:t>
            </a:r>
          </a:p>
          <a:p>
            <a:endParaRPr lang="bg-BG" dirty="0"/>
          </a:p>
          <a:p>
            <a:endParaRPr lang="bg-BG" dirty="0"/>
          </a:p>
          <a:p>
            <a:r>
              <a:rPr lang="bg-BG" dirty="0"/>
              <a:t>ВОДЕЩИ ПРИНЦИПИ			      РОТАРИАНСКИ ЦЕННОСТИ</a:t>
            </a:r>
          </a:p>
        </p:txBody>
      </p:sp>
      <p:pic>
        <p:nvPicPr>
          <p:cNvPr id="2" name="Picture 1"/>
          <p:cNvPicPr>
            <a:picLocks noChangeAspect="1"/>
          </p:cNvPicPr>
          <p:nvPr/>
        </p:nvPicPr>
        <p:blipFill>
          <a:blip r:embed="rId2"/>
          <a:stretch>
            <a:fillRect/>
          </a:stretch>
        </p:blipFill>
        <p:spPr>
          <a:xfrm>
            <a:off x="6708242" y="4353438"/>
            <a:ext cx="2789224" cy="1572242"/>
          </a:xfrm>
          <a:prstGeom prst="rect">
            <a:avLst/>
          </a:prstGeom>
        </p:spPr>
      </p:pic>
      <p:pic>
        <p:nvPicPr>
          <p:cNvPr id="3" name="Picture 2"/>
          <p:cNvPicPr>
            <a:picLocks noChangeAspect="1"/>
          </p:cNvPicPr>
          <p:nvPr/>
        </p:nvPicPr>
        <p:blipFill>
          <a:blip r:embed="rId3"/>
          <a:stretch>
            <a:fillRect/>
          </a:stretch>
        </p:blipFill>
        <p:spPr>
          <a:xfrm>
            <a:off x="5893331" y="1143148"/>
            <a:ext cx="5796927" cy="2045726"/>
          </a:xfrm>
          <a:prstGeom prst="rect">
            <a:avLst/>
          </a:prstGeom>
        </p:spPr>
      </p:pic>
      <p:pic>
        <p:nvPicPr>
          <p:cNvPr id="8" name="Picture 7"/>
          <p:cNvPicPr>
            <a:picLocks noChangeAspect="1"/>
          </p:cNvPicPr>
          <p:nvPr/>
        </p:nvPicPr>
        <p:blipFill>
          <a:blip r:embed="rId4"/>
          <a:stretch>
            <a:fillRect/>
          </a:stretch>
        </p:blipFill>
        <p:spPr>
          <a:xfrm>
            <a:off x="821669" y="4353438"/>
            <a:ext cx="4419006" cy="1517086"/>
          </a:xfrm>
          <a:prstGeom prst="rect">
            <a:avLst/>
          </a:prstGeom>
        </p:spPr>
      </p:pic>
    </p:spTree>
    <p:extLst>
      <p:ext uri="{BB962C8B-B14F-4D97-AF65-F5344CB8AC3E}">
        <p14:creationId xmlns:p14="http://schemas.microsoft.com/office/powerpoint/2010/main" val="2703536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p:cNvSpPr>
          <p:nvPr>
            <p:ph type="title"/>
          </p:nvPr>
        </p:nvSpPr>
        <p:spPr>
          <a:xfrm>
            <a:off x="2058120" y="2814840"/>
            <a:ext cx="8074800" cy="681120"/>
          </a:xfrm>
          <a:prstGeom prst="rect">
            <a:avLst/>
          </a:prstGeom>
          <a:noFill/>
          <a:ln w="0">
            <a:noFill/>
          </a:ln>
        </p:spPr>
        <p:txBody>
          <a:bodyPr lIns="90000" tIns="45000" rIns="90000" bIns="45000" anchor="t">
            <a:noAutofit/>
          </a:bodyPr>
          <a:lstStyle/>
          <a:p>
            <a:pPr algn="ctr">
              <a:lnSpc>
                <a:spcPts val="4601"/>
              </a:lnSpc>
              <a:spcBef>
                <a:spcPts val="1199"/>
              </a:spcBef>
              <a:buNone/>
            </a:pPr>
            <a:r>
              <a:rPr lang="id-ID" sz="3200" b="1" strike="noStrike" cap="all" spc="-1">
                <a:solidFill>
                  <a:srgbClr val="FFFFFF"/>
                </a:solidFill>
                <a:latin typeface="Lato"/>
              </a:rPr>
              <a:t>Смъртност и естествен прираст</a:t>
            </a:r>
            <a:endParaRPr lang="bg-BG" sz="3200" b="0" strike="noStrike" spc="-1">
              <a:latin typeface="Arial"/>
            </a:endParaRPr>
          </a:p>
        </p:txBody>
      </p:sp>
      <p:sp>
        <p:nvSpPr>
          <p:cNvPr id="452" name="PlaceHolder 2"/>
          <p:cNvSpPr>
            <a:spLocks noGrp="1"/>
          </p:cNvSpPr>
          <p:nvPr>
            <p:ph type="subTitle"/>
          </p:nvPr>
        </p:nvSpPr>
        <p:spPr>
          <a:xfrm>
            <a:off x="1584000" y="4779360"/>
            <a:ext cx="9142920" cy="527400"/>
          </a:xfrm>
          <a:prstGeom prst="rect">
            <a:avLst/>
          </a:prstGeom>
          <a:noFill/>
          <a:ln w="0">
            <a:noFill/>
          </a:ln>
        </p:spPr>
        <p:txBody>
          <a:bodyPr lIns="90000" tIns="45000" rIns="90000" bIns="45000" anchor="t">
            <a:noAutofit/>
          </a:bodyPr>
          <a:lstStyle/>
          <a:p>
            <a:pPr algn="ctr">
              <a:lnSpc>
                <a:spcPts val="3399"/>
              </a:lnSpc>
              <a:spcBef>
                <a:spcPts val="601"/>
              </a:spcBef>
              <a:buNone/>
              <a:tabLst>
                <a:tab pos="0" algn="l"/>
              </a:tabLst>
            </a:pPr>
            <a:r>
              <a:rPr lang="bg-BG" sz="2100" b="0" strike="noStrike" spc="-1">
                <a:latin typeface="Arial"/>
              </a:rPr>
              <a:t>Смъртността и раждаемостта определят естествения прираст на населението. Тази презентация е посветена на смъртността, като съществен фактор за демографската катастрофа на страната.</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Картина 452"/>
          <p:cNvPicPr/>
          <p:nvPr/>
        </p:nvPicPr>
        <p:blipFill>
          <a:blip r:embed="rId3"/>
          <a:stretch/>
        </p:blipFill>
        <p:spPr>
          <a:xfrm>
            <a:off x="1263600" y="1260000"/>
            <a:ext cx="9752400" cy="4859640"/>
          </a:xfrm>
          <a:prstGeom prst="rect">
            <a:avLst/>
          </a:prstGeom>
          <a:ln w="0">
            <a:noFill/>
          </a:ln>
        </p:spPr>
      </p:pic>
      <p:sp>
        <p:nvSpPr>
          <p:cNvPr id="454" name="Правоъгълник 453"/>
          <p:cNvSpPr/>
          <p:nvPr/>
        </p:nvSpPr>
        <p:spPr>
          <a:xfrm>
            <a:off x="540000" y="180000"/>
            <a:ext cx="11159640" cy="122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4000" b="0" i="0" u="none" strike="noStrike" kern="1200" cap="none" spc="-1" normalizeH="0" baseline="0" noProof="0">
                <a:ln>
                  <a:noFill/>
                </a:ln>
                <a:solidFill>
                  <a:prstClr val="black"/>
                </a:solidFill>
                <a:effectLst/>
                <a:uLnTx/>
                <a:uFillTx/>
                <a:latin typeface="Arial"/>
              </a:rPr>
              <a:t>Прираст на населението от създаването на Третата Българска държава</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algn="ctr">
              <a:lnSpc>
                <a:spcPct val="100000"/>
              </a:lnSpc>
              <a:buNone/>
            </a:pPr>
            <a:r>
              <a:rPr lang="bg-BG" sz="4000" b="0" strike="noStrike" spc="-1">
                <a:latin typeface="Arial"/>
              </a:rPr>
              <a:t>УМИРАНИЯ, РАЖДАНИЯ, МИГРАЦИЯ</a:t>
            </a:r>
            <a:br>
              <a:rPr sz="4000"/>
            </a:br>
            <a:r>
              <a:rPr lang="bg-BG" sz="4000" b="0" strike="noStrike" spc="-1">
                <a:latin typeface="Arial"/>
              </a:rPr>
              <a:t>2021 ГОДИНА</a:t>
            </a:r>
          </a:p>
        </p:txBody>
      </p:sp>
      <p:graphicFrame>
        <p:nvGraphicFramePr>
          <p:cNvPr id="456" name="Таблица 455"/>
          <p:cNvGraphicFramePr/>
          <p:nvPr/>
        </p:nvGraphicFramePr>
        <p:xfrm>
          <a:off x="2403720" y="2208960"/>
          <a:ext cx="6807240" cy="3432360"/>
        </p:xfrm>
        <a:graphic>
          <a:graphicData uri="http://schemas.openxmlformats.org/drawingml/2006/table">
            <a:tbl>
              <a:tblPr/>
              <a:tblGrid>
                <a:gridCol w="1700640">
                  <a:extLst>
                    <a:ext uri="{9D8B030D-6E8A-4147-A177-3AD203B41FA5}">
                      <a16:colId xmlns:a16="http://schemas.microsoft.com/office/drawing/2014/main" val="20000"/>
                    </a:ext>
                  </a:extLst>
                </a:gridCol>
                <a:gridCol w="1726560">
                  <a:extLst>
                    <a:ext uri="{9D8B030D-6E8A-4147-A177-3AD203B41FA5}">
                      <a16:colId xmlns:a16="http://schemas.microsoft.com/office/drawing/2014/main" val="20001"/>
                    </a:ext>
                  </a:extLst>
                </a:gridCol>
                <a:gridCol w="1673640">
                  <a:extLst>
                    <a:ext uri="{9D8B030D-6E8A-4147-A177-3AD203B41FA5}">
                      <a16:colId xmlns:a16="http://schemas.microsoft.com/office/drawing/2014/main" val="20002"/>
                    </a:ext>
                  </a:extLst>
                </a:gridCol>
                <a:gridCol w="1706400">
                  <a:extLst>
                    <a:ext uri="{9D8B030D-6E8A-4147-A177-3AD203B41FA5}">
                      <a16:colId xmlns:a16="http://schemas.microsoft.com/office/drawing/2014/main" val="20003"/>
                    </a:ext>
                  </a:extLst>
                </a:gridCol>
              </a:tblGrid>
              <a:tr h="347400">
                <a:tc>
                  <a:txBody>
                    <a:bodyPr/>
                    <a:lstStyle/>
                    <a:p>
                      <a:pPr>
                        <a:lnSpc>
                          <a:spcPct val="100000"/>
                        </a:lnSpc>
                        <a:buNone/>
                      </a:pPr>
                      <a:r>
                        <a:rPr lang="bg-BG" sz="2000" b="1" strike="noStrike" spc="-1">
                          <a:latin typeface="Arial"/>
                        </a:rPr>
                        <a:t>УМИРАНИЯ</a:t>
                      </a:r>
                      <a:endParaRPr lang="bg-BG"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2000" b="0" strike="noStrike" spc="-1">
                          <a:latin typeface="Arial"/>
                        </a:rPr>
                        <a:t>Общо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2000" b="0" strike="noStrike" spc="-1">
                          <a:latin typeface="Arial"/>
                        </a:rPr>
                        <a:t>Мъже</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2000" b="0" strike="noStrike" spc="-1">
                          <a:latin typeface="Arial"/>
                        </a:rPr>
                        <a:t>Жени</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405360">
                <a:tc>
                  <a:txBody>
                    <a:bodyPr/>
                    <a:lstStyle/>
                    <a:p>
                      <a:pPr>
                        <a:lnSpc>
                          <a:spcPct val="100000"/>
                        </a:lnSpc>
                        <a:buNone/>
                      </a:pPr>
                      <a:r>
                        <a:rPr lang="bg-BG" sz="2000" b="0" strike="noStrike" spc="-1">
                          <a:latin typeface="Arial"/>
                        </a:rPr>
                        <a:t>Общо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r">
                        <a:lnSpc>
                          <a:spcPct val="100000"/>
                        </a:lnSpc>
                        <a:buNone/>
                      </a:pPr>
                      <a:r>
                        <a:rPr lang="bg-BG" sz="2000" b="1" strike="noStrike" spc="-1">
                          <a:latin typeface="Arial"/>
                        </a:rPr>
                        <a:t>148995</a:t>
                      </a:r>
                      <a:endParaRPr lang="bg-BG"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r">
                        <a:lnSpc>
                          <a:spcPct val="100000"/>
                        </a:lnSpc>
                        <a:buNone/>
                      </a:pPr>
                      <a:r>
                        <a:rPr lang="bg-BG" sz="2000" b="0" strike="noStrike" spc="-1">
                          <a:latin typeface="Arial"/>
                        </a:rPr>
                        <a:t>77299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r">
                        <a:lnSpc>
                          <a:spcPct val="100000"/>
                        </a:lnSpc>
                        <a:buNone/>
                      </a:pPr>
                      <a:r>
                        <a:rPr lang="bg-BG" sz="2000" b="0" strike="noStrike" spc="-1">
                          <a:latin typeface="Arial"/>
                        </a:rPr>
                        <a:t>71696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275760">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75120">
                <a:tc>
                  <a:txBody>
                    <a:bodyPr/>
                    <a:lstStyle/>
                    <a:p>
                      <a:pPr>
                        <a:lnSpc>
                          <a:spcPct val="100000"/>
                        </a:lnSpc>
                        <a:buNone/>
                      </a:pPr>
                      <a:r>
                        <a:rPr lang="bg-BG" sz="2000" b="1" strike="noStrike" spc="-1">
                          <a:latin typeface="Arial"/>
                        </a:rPr>
                        <a:t>РАЖДАНИЯ</a:t>
                      </a:r>
                      <a:endParaRPr lang="bg-BG"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2000" b="0" strike="noStrike" spc="-1">
                          <a:latin typeface="Arial"/>
                        </a:rPr>
                        <a:t>Общо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2000" b="0" strike="noStrike" spc="-1">
                          <a:latin typeface="Arial"/>
                        </a:rPr>
                        <a:t>момчета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2000" b="0" strike="noStrike" spc="-1">
                          <a:latin typeface="Arial"/>
                        </a:rPr>
                        <a:t>момичета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402120">
                <a:tc>
                  <a:txBody>
                    <a:bodyPr/>
                    <a:lstStyle/>
                    <a:p>
                      <a:pPr>
                        <a:lnSpc>
                          <a:spcPct val="100000"/>
                        </a:lnSpc>
                        <a:buNone/>
                      </a:pPr>
                      <a:r>
                        <a:rPr lang="bg-BG" sz="2000" b="0" strike="noStrike" spc="-1">
                          <a:latin typeface="Arial"/>
                        </a:rPr>
                        <a:t>Общо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r">
                        <a:lnSpc>
                          <a:spcPct val="100000"/>
                        </a:lnSpc>
                        <a:buNone/>
                      </a:pPr>
                      <a:r>
                        <a:rPr lang="bg-BG" sz="2000" b="1" strike="noStrike" spc="-1">
                          <a:latin typeface="Arial"/>
                        </a:rPr>
                        <a:t>59069</a:t>
                      </a:r>
                      <a:endParaRPr lang="bg-BG"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r">
                        <a:lnSpc>
                          <a:spcPct val="100000"/>
                        </a:lnSpc>
                        <a:buNone/>
                      </a:pPr>
                      <a:r>
                        <a:rPr lang="bg-BG" sz="2000" b="0" strike="noStrike" spc="-1">
                          <a:latin typeface="Arial"/>
                        </a:rPr>
                        <a:t>30273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r">
                        <a:lnSpc>
                          <a:spcPct val="100000"/>
                        </a:lnSpc>
                        <a:buNone/>
                      </a:pPr>
                      <a:r>
                        <a:rPr lang="bg-BG" sz="2000" b="0" strike="noStrike" spc="-1">
                          <a:latin typeface="Arial"/>
                        </a:rPr>
                        <a:t>28796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69360">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bg-BG"/>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614520">
                <a:tc>
                  <a:txBody>
                    <a:bodyPr/>
                    <a:lstStyle/>
                    <a:p>
                      <a:pPr>
                        <a:lnSpc>
                          <a:spcPct val="100000"/>
                        </a:lnSpc>
                        <a:buNone/>
                      </a:pPr>
                      <a:r>
                        <a:rPr lang="bg-BG" sz="2000" b="1" strike="noStrike" spc="-1">
                          <a:latin typeface="Arial"/>
                        </a:rPr>
                        <a:t>МИГРАЦИЯ</a:t>
                      </a:r>
                      <a:endParaRPr lang="bg-BG"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bg-BG" sz="2000" b="0" strike="noStrike" spc="-1">
                          <a:latin typeface="Arial"/>
                        </a:rPr>
                        <a:t>Заселени в страната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bg-BG" sz="2000" b="0" strike="noStrike" spc="-1">
                          <a:latin typeface="Arial"/>
                        </a:rPr>
                        <a:t>Изселени от страната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bg-BG" sz="2000" b="0" strike="noStrike" spc="-1">
                          <a:latin typeface="Arial"/>
                        </a:rPr>
                        <a:t>Механичен прираст</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r h="216000">
                <a:tc>
                  <a:txBody>
                    <a:bodyPr/>
                    <a:lstStyle/>
                    <a:p>
                      <a:pPr>
                        <a:lnSpc>
                          <a:spcPct val="100000"/>
                        </a:lnSpc>
                        <a:buNone/>
                      </a:pPr>
                      <a:r>
                        <a:rPr lang="bg-BG" sz="2000" b="0" strike="noStrike" spc="-1">
                          <a:latin typeface="Arial"/>
                        </a:rPr>
                        <a:t>Общо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r">
                        <a:lnSpc>
                          <a:spcPct val="100000"/>
                        </a:lnSpc>
                        <a:buNone/>
                      </a:pPr>
                      <a:r>
                        <a:rPr lang="bg-BG" sz="2000" b="0" strike="noStrike" spc="-1">
                          <a:latin typeface="Arial"/>
                        </a:rPr>
                        <a:t>39461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r">
                        <a:lnSpc>
                          <a:spcPct val="100000"/>
                        </a:lnSpc>
                        <a:buNone/>
                      </a:pPr>
                      <a:r>
                        <a:rPr lang="bg-BG" sz="2000" b="0" strike="noStrike" spc="-1">
                          <a:latin typeface="Arial"/>
                        </a:rPr>
                        <a:t>26755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r">
                        <a:lnSpc>
                          <a:spcPct val="100000"/>
                        </a:lnSpc>
                        <a:buNone/>
                      </a:pPr>
                      <a:r>
                        <a:rPr lang="bg-BG" sz="2000" b="1" strike="noStrike" spc="-1">
                          <a:latin typeface="Arial"/>
                        </a:rPr>
                        <a:t>12706</a:t>
                      </a:r>
                      <a:endParaRPr lang="bg-BG"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p:cNvSpPr>
          <p:nvPr>
            <p:ph type="title"/>
          </p:nvPr>
        </p:nvSpPr>
        <p:spPr>
          <a:xfrm>
            <a:off x="5754960" y="180000"/>
            <a:ext cx="5939280" cy="899640"/>
          </a:xfrm>
          <a:prstGeom prst="rect">
            <a:avLst/>
          </a:prstGeom>
          <a:noFill/>
          <a:ln w="0">
            <a:noFill/>
          </a:ln>
        </p:spPr>
        <p:txBody>
          <a:bodyPr lIns="90000" tIns="45000" rIns="90000" bIns="45000" anchor="b">
            <a:noAutofit/>
          </a:bodyPr>
          <a:lstStyle/>
          <a:p>
            <a:pPr>
              <a:lnSpc>
                <a:spcPts val="3399"/>
              </a:lnSpc>
              <a:buNone/>
            </a:pPr>
            <a:r>
              <a:rPr lang="id-ID" sz="2600" b="1" strike="noStrike" spc="-1">
                <a:solidFill>
                  <a:srgbClr val="901F93"/>
                </a:solidFill>
                <a:latin typeface="Trebuchet MS"/>
              </a:rPr>
              <a:t>Естествен прираст сравнителни данни ЕС</a:t>
            </a:r>
            <a:endParaRPr lang="bg-BG" sz="2600" b="0" strike="noStrike" spc="-1">
              <a:latin typeface="Arial"/>
            </a:endParaRPr>
          </a:p>
        </p:txBody>
      </p:sp>
      <p:sp>
        <p:nvSpPr>
          <p:cNvPr id="458" name="PlaceHolder 2"/>
          <p:cNvSpPr>
            <a:spLocks noGrp="1"/>
          </p:cNvSpPr>
          <p:nvPr>
            <p:ph type="subTitle"/>
          </p:nvPr>
        </p:nvSpPr>
        <p:spPr>
          <a:xfrm>
            <a:off x="5754960" y="1220040"/>
            <a:ext cx="5939280" cy="527400"/>
          </a:xfrm>
          <a:prstGeom prst="rect">
            <a:avLst/>
          </a:prstGeom>
          <a:noFill/>
          <a:ln w="0">
            <a:noFill/>
          </a:ln>
        </p:spPr>
        <p:txBody>
          <a:bodyPr lIns="90000" tIns="45000" rIns="90000" bIns="45000" anchor="t">
            <a:noAutofit/>
          </a:bodyPr>
          <a:lstStyle/>
          <a:p>
            <a:pPr algn="just">
              <a:lnSpc>
                <a:spcPts val="3399"/>
              </a:lnSpc>
              <a:spcBef>
                <a:spcPts val="601"/>
              </a:spcBef>
              <a:buNone/>
              <a:tabLst>
                <a:tab pos="0" algn="l"/>
              </a:tabLst>
            </a:pPr>
            <a:r>
              <a:rPr lang="id-ID" sz="2600" b="0" strike="noStrike" spc="-1">
                <a:solidFill>
                  <a:srgbClr val="262626"/>
                </a:solidFill>
                <a:latin typeface="Lato"/>
              </a:rPr>
              <a:t>България е с най-голям отрицателен естествен прираст в ЕС.</a:t>
            </a:r>
            <a:endParaRPr lang="bg-BG" sz="2600" b="0" strike="noStrike" spc="-1">
              <a:latin typeface="Arial"/>
            </a:endParaRPr>
          </a:p>
        </p:txBody>
      </p:sp>
      <p:pic>
        <p:nvPicPr>
          <p:cNvPr id="459" name="Картина 458"/>
          <p:cNvPicPr/>
          <p:nvPr/>
        </p:nvPicPr>
        <p:blipFill>
          <a:blip r:embed="rId3"/>
          <a:stretch/>
        </p:blipFill>
        <p:spPr>
          <a:xfrm>
            <a:off x="14760" y="0"/>
            <a:ext cx="5564520" cy="629928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p:cNvSpPr>
          <p:nvPr>
            <p:ph type="title"/>
          </p:nvPr>
        </p:nvSpPr>
        <p:spPr>
          <a:xfrm>
            <a:off x="515520" y="540000"/>
            <a:ext cx="10940040" cy="1149480"/>
          </a:xfrm>
          <a:prstGeom prst="rect">
            <a:avLst/>
          </a:prstGeom>
          <a:noFill/>
          <a:ln w="0">
            <a:noFill/>
          </a:ln>
        </p:spPr>
        <p:txBody>
          <a:bodyPr lIns="90000" tIns="45000" rIns="90000" bIns="45000" anchor="b">
            <a:noAutofit/>
          </a:bodyPr>
          <a:lstStyle/>
          <a:p>
            <a:pPr algn="ctr">
              <a:lnSpc>
                <a:spcPct val="100000"/>
              </a:lnSpc>
              <a:buNone/>
            </a:pPr>
            <a:r>
              <a:rPr lang="bg-BG" sz="4000" b="0" strike="noStrike" spc="-1">
                <a:latin typeface="Arial"/>
              </a:rPr>
              <a:t>ЕСТЕСТВЕН ПРИРАСТ</a:t>
            </a:r>
            <a:br>
              <a:rPr sz="4000"/>
            </a:br>
            <a:r>
              <a:rPr lang="bg-BG" sz="4000" b="0" strike="noStrike" spc="-1">
                <a:latin typeface="Arial"/>
              </a:rPr>
              <a:t>2000-2021</a:t>
            </a:r>
          </a:p>
        </p:txBody>
      </p:sp>
      <p:sp>
        <p:nvSpPr>
          <p:cNvPr id="461" name="PlaceHolder 2"/>
          <p:cNvSpPr>
            <a:spLocks noGrp="1"/>
          </p:cNvSpPr>
          <p:nvPr>
            <p:ph type="subTitle"/>
          </p:nvPr>
        </p:nvSpPr>
        <p:spPr>
          <a:xfrm>
            <a:off x="4878360" y="1966680"/>
            <a:ext cx="6461280" cy="552960"/>
          </a:xfrm>
          <a:prstGeom prst="rect">
            <a:avLst/>
          </a:prstGeom>
          <a:noFill/>
          <a:ln w="0">
            <a:noFill/>
          </a:ln>
        </p:spPr>
        <p:txBody>
          <a:bodyPr lIns="90000" tIns="45000" rIns="90000" bIns="45000" anchor="t">
            <a:noAutofit/>
          </a:bodyPr>
          <a:lstStyle/>
          <a:p>
            <a:pPr>
              <a:lnSpc>
                <a:spcPct val="100000"/>
              </a:lnSpc>
              <a:buNone/>
            </a:pPr>
            <a:r>
              <a:rPr lang="bg-BG" sz="1800" b="0" strike="noStrike" spc="-1">
                <a:latin typeface="Arial"/>
              </a:rPr>
              <a:t>Всяка година България губи населението на една средно голяма община. </a:t>
            </a:r>
          </a:p>
        </p:txBody>
      </p:sp>
      <p:graphicFrame>
        <p:nvGraphicFramePr>
          <p:cNvPr id="462" name="Таблица 461"/>
          <p:cNvGraphicFramePr/>
          <p:nvPr/>
        </p:nvGraphicFramePr>
        <p:xfrm>
          <a:off x="650520" y="3085200"/>
          <a:ext cx="10079640" cy="1439280"/>
        </p:xfrm>
        <a:graphic>
          <a:graphicData uri="http://schemas.openxmlformats.org/drawingml/2006/table">
            <a:tbl>
              <a:tblPr/>
              <a:tblGrid>
                <a:gridCol w="1006920">
                  <a:extLst>
                    <a:ext uri="{9D8B030D-6E8A-4147-A177-3AD203B41FA5}">
                      <a16:colId xmlns:a16="http://schemas.microsoft.com/office/drawing/2014/main" val="20000"/>
                    </a:ext>
                  </a:extLst>
                </a:gridCol>
                <a:gridCol w="1006920">
                  <a:extLst>
                    <a:ext uri="{9D8B030D-6E8A-4147-A177-3AD203B41FA5}">
                      <a16:colId xmlns:a16="http://schemas.microsoft.com/office/drawing/2014/main" val="20001"/>
                    </a:ext>
                  </a:extLst>
                </a:gridCol>
                <a:gridCol w="1006920">
                  <a:extLst>
                    <a:ext uri="{9D8B030D-6E8A-4147-A177-3AD203B41FA5}">
                      <a16:colId xmlns:a16="http://schemas.microsoft.com/office/drawing/2014/main" val="20002"/>
                    </a:ext>
                  </a:extLst>
                </a:gridCol>
                <a:gridCol w="1006920">
                  <a:extLst>
                    <a:ext uri="{9D8B030D-6E8A-4147-A177-3AD203B41FA5}">
                      <a16:colId xmlns:a16="http://schemas.microsoft.com/office/drawing/2014/main" val="20003"/>
                    </a:ext>
                  </a:extLst>
                </a:gridCol>
                <a:gridCol w="1006920">
                  <a:extLst>
                    <a:ext uri="{9D8B030D-6E8A-4147-A177-3AD203B41FA5}">
                      <a16:colId xmlns:a16="http://schemas.microsoft.com/office/drawing/2014/main" val="20004"/>
                    </a:ext>
                  </a:extLst>
                </a:gridCol>
                <a:gridCol w="1006920">
                  <a:extLst>
                    <a:ext uri="{9D8B030D-6E8A-4147-A177-3AD203B41FA5}">
                      <a16:colId xmlns:a16="http://schemas.microsoft.com/office/drawing/2014/main" val="20005"/>
                    </a:ext>
                  </a:extLst>
                </a:gridCol>
                <a:gridCol w="1006920">
                  <a:extLst>
                    <a:ext uri="{9D8B030D-6E8A-4147-A177-3AD203B41FA5}">
                      <a16:colId xmlns:a16="http://schemas.microsoft.com/office/drawing/2014/main" val="20006"/>
                    </a:ext>
                  </a:extLst>
                </a:gridCol>
                <a:gridCol w="1006920">
                  <a:extLst>
                    <a:ext uri="{9D8B030D-6E8A-4147-A177-3AD203B41FA5}">
                      <a16:colId xmlns:a16="http://schemas.microsoft.com/office/drawing/2014/main" val="20007"/>
                    </a:ext>
                  </a:extLst>
                </a:gridCol>
                <a:gridCol w="1006920">
                  <a:extLst>
                    <a:ext uri="{9D8B030D-6E8A-4147-A177-3AD203B41FA5}">
                      <a16:colId xmlns:a16="http://schemas.microsoft.com/office/drawing/2014/main" val="20008"/>
                    </a:ext>
                  </a:extLst>
                </a:gridCol>
                <a:gridCol w="1017720">
                  <a:extLst>
                    <a:ext uri="{9D8B030D-6E8A-4147-A177-3AD203B41FA5}">
                      <a16:colId xmlns:a16="http://schemas.microsoft.com/office/drawing/2014/main" val="20009"/>
                    </a:ext>
                  </a:extLst>
                </a:gridCol>
              </a:tblGrid>
              <a:tr h="719640">
                <a:tc>
                  <a:txBody>
                    <a:bodyPr/>
                    <a:lstStyle/>
                    <a:p>
                      <a:pPr>
                        <a:lnSpc>
                          <a:spcPct val="100000"/>
                        </a:lnSpc>
                        <a:buNone/>
                      </a:pPr>
                      <a:r>
                        <a:rPr lang="bg-BG" sz="1800" b="0" strike="noStrike" spc="-1">
                          <a:latin typeface="Arial"/>
                        </a:rPr>
                        <a:t>година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2000</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2010</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2015</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2016</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2017</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2018</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2019</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2020</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bg-BG" sz="1800" b="1" strike="noStrike" spc="-1">
                          <a:latin typeface="Arial"/>
                        </a:rPr>
                        <a:t>2021</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720000">
                <a:tc>
                  <a:txBody>
                    <a:bodyPr/>
                    <a:lstStyle/>
                    <a:p>
                      <a:pPr algn="ctr">
                        <a:lnSpc>
                          <a:spcPct val="100000"/>
                        </a:lnSpc>
                        <a:buNone/>
                      </a:pPr>
                      <a:r>
                        <a:rPr lang="bg-BG" sz="1800" b="1" strike="noStrike" spc="-1">
                          <a:latin typeface="Arial"/>
                        </a:rPr>
                        <a:t>Общо</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-41408</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-34652</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-44167</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-42596</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-45836</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-46329</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-46545</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-65649</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bg-BG" sz="1800" b="1" strike="noStrike" spc="-1">
                          <a:latin typeface="Arial"/>
                        </a:rPr>
                        <a:t>-90317</a:t>
                      </a:r>
                      <a:endParaRPr lang="bg-BG"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p:cNvSpPr>
          <p:nvPr>
            <p:ph type="title"/>
          </p:nvPr>
        </p:nvSpPr>
        <p:spPr>
          <a:xfrm>
            <a:off x="609480" y="180000"/>
            <a:ext cx="10971720" cy="1014480"/>
          </a:xfrm>
          <a:prstGeom prst="rect">
            <a:avLst/>
          </a:prstGeom>
          <a:noFill/>
          <a:ln w="0">
            <a:noFill/>
          </a:ln>
        </p:spPr>
        <p:txBody>
          <a:bodyPr lIns="0" tIns="0" rIns="0" bIns="0" anchor="ctr">
            <a:noAutofit/>
          </a:bodyPr>
          <a:lstStyle/>
          <a:p>
            <a:pPr algn="ctr">
              <a:lnSpc>
                <a:spcPct val="100000"/>
              </a:lnSpc>
              <a:buNone/>
            </a:pPr>
            <a:r>
              <a:rPr lang="bg-BG" sz="4000" b="0" strike="noStrike" spc="-1">
                <a:latin typeface="Arial"/>
              </a:rPr>
              <a:t>ОБЩА СМЪРТНОСТ</a:t>
            </a:r>
          </a:p>
        </p:txBody>
      </p:sp>
      <p:pic>
        <p:nvPicPr>
          <p:cNvPr id="464" name="Картина 463"/>
          <p:cNvPicPr/>
          <p:nvPr/>
        </p:nvPicPr>
        <p:blipFill>
          <a:blip r:embed="rId3"/>
          <a:stretch/>
        </p:blipFill>
        <p:spPr>
          <a:xfrm>
            <a:off x="1696680" y="1194840"/>
            <a:ext cx="8886240" cy="5104800"/>
          </a:xfrm>
          <a:prstGeom prst="rect">
            <a:avLst/>
          </a:prstGeom>
          <a:ln w="0">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Картина 464"/>
          <p:cNvPicPr/>
          <p:nvPr/>
        </p:nvPicPr>
        <p:blipFill>
          <a:blip r:embed="rId3"/>
          <a:stretch/>
        </p:blipFill>
        <p:spPr>
          <a:xfrm>
            <a:off x="2163600" y="1620000"/>
            <a:ext cx="7952400" cy="4139280"/>
          </a:xfrm>
          <a:prstGeom prst="rect">
            <a:avLst/>
          </a:prstGeom>
          <a:ln w="0">
            <a:noFill/>
          </a:ln>
        </p:spPr>
      </p:pic>
      <p:sp>
        <p:nvSpPr>
          <p:cNvPr id="466" name="Правоъгълник 465"/>
          <p:cNvSpPr/>
          <p:nvPr/>
        </p:nvSpPr>
        <p:spPr>
          <a:xfrm>
            <a:off x="540000" y="360000"/>
            <a:ext cx="11159640" cy="953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ts val="3399"/>
              </a:lnSpc>
              <a:spcBef>
                <a:spcPts val="1199"/>
              </a:spcBef>
              <a:spcAft>
                <a:spcPts val="0"/>
              </a:spcAft>
              <a:buClrTx/>
              <a:buSzTx/>
              <a:buFontTx/>
              <a:buNone/>
              <a:tabLst/>
              <a:defRPr/>
            </a:pPr>
            <a:r>
              <a:rPr kumimoji="0" lang="id-ID" sz="4000" b="0" i="0" u="none" strike="noStrike" kern="1200" cap="none" spc="-1" normalizeH="0" baseline="0" noProof="0">
                <a:ln>
                  <a:noFill/>
                </a:ln>
                <a:solidFill>
                  <a:srgbClr val="000000"/>
                </a:solidFill>
                <a:effectLst/>
                <a:uLnTx/>
                <a:uFillTx/>
                <a:latin typeface="Arial"/>
              </a:rPr>
              <a:t>Предотвратима с добра превенция смъртност</a:t>
            </a:r>
            <a:endParaRPr kumimoji="0" lang="bg-BG" sz="4000" b="0" i="0" u="none" strike="noStrike" kern="1200" cap="none" spc="-1" normalizeH="0" baseline="0" noProof="0">
              <a:ln>
                <a:noFill/>
              </a:ln>
              <a:solidFill>
                <a:prstClr val="black"/>
              </a:solidFill>
              <a:effectLst/>
              <a:uLnTx/>
              <a:uFillTx/>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p:cNvSpPr>
          <p:nvPr>
            <p:ph/>
          </p:nvPr>
        </p:nvSpPr>
        <p:spPr>
          <a:xfrm>
            <a:off x="720000" y="0"/>
            <a:ext cx="10971720" cy="1259640"/>
          </a:xfrm>
          <a:prstGeom prst="rect">
            <a:avLst/>
          </a:prstGeom>
          <a:noFill/>
          <a:ln w="0">
            <a:noFill/>
          </a:ln>
        </p:spPr>
        <p:txBody>
          <a:bodyPr lIns="90000" tIns="45000" rIns="90000" bIns="45000" anchor="t">
            <a:noAutofit/>
          </a:bodyPr>
          <a:lstStyle/>
          <a:p>
            <a:pPr>
              <a:lnSpc>
                <a:spcPct val="100000"/>
              </a:lnSpc>
              <a:buNone/>
              <a:tabLst>
                <a:tab pos="408240" algn="l"/>
              </a:tabLst>
            </a:pPr>
            <a:endParaRPr lang="bg-BG" sz="2600" b="0" strike="noStrike" spc="-1">
              <a:latin typeface="Arial"/>
            </a:endParaRPr>
          </a:p>
          <a:p>
            <a:pPr>
              <a:lnSpc>
                <a:spcPct val="100000"/>
              </a:lnSpc>
              <a:buNone/>
              <a:tabLst>
                <a:tab pos="408240" algn="l"/>
              </a:tabLst>
            </a:pPr>
            <a:r>
              <a:rPr lang="id-ID" sz="4000" b="0" strike="noStrike" spc="-1">
                <a:solidFill>
                  <a:srgbClr val="000000"/>
                </a:solidFill>
                <a:latin typeface="Arial"/>
              </a:rPr>
              <a:t>Предотвратима с добро лечение смъртност</a:t>
            </a:r>
            <a:endParaRPr lang="bg-BG" sz="4000" b="0" strike="noStrike" spc="-1">
              <a:latin typeface="Arial"/>
            </a:endParaRPr>
          </a:p>
          <a:p>
            <a:pPr>
              <a:lnSpc>
                <a:spcPts val="3399"/>
              </a:lnSpc>
              <a:spcBef>
                <a:spcPts val="1199"/>
              </a:spcBef>
              <a:buNone/>
              <a:tabLst>
                <a:tab pos="408240" algn="l"/>
              </a:tabLst>
            </a:pPr>
            <a:endParaRPr lang="bg-BG" sz="1500" b="0" strike="noStrike" spc="-1">
              <a:latin typeface="Arial"/>
            </a:endParaRPr>
          </a:p>
        </p:txBody>
      </p:sp>
      <p:pic>
        <p:nvPicPr>
          <p:cNvPr id="468" name="Картина 467"/>
          <p:cNvPicPr/>
          <p:nvPr/>
        </p:nvPicPr>
        <p:blipFill>
          <a:blip r:embed="rId3"/>
          <a:stretch/>
        </p:blipFill>
        <p:spPr>
          <a:xfrm>
            <a:off x="2163600" y="1620000"/>
            <a:ext cx="7952040" cy="4499280"/>
          </a:xfrm>
          <a:prstGeom prst="rect">
            <a:avLst/>
          </a:prstGeom>
          <a:ln w="0">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Picture Placeholder 6"/>
          <p:cNvPicPr/>
          <p:nvPr/>
        </p:nvPicPr>
        <p:blipFill>
          <a:blip r:embed="rId3"/>
          <a:srcRect l="-111985" t="-414598" r="-111985" b="-414598"/>
          <a:stretch/>
        </p:blipFill>
        <p:spPr>
          <a:xfrm>
            <a:off x="378000" y="1800000"/>
            <a:ext cx="11681640" cy="4480920"/>
          </a:xfrm>
          <a:prstGeom prst="rect">
            <a:avLst/>
          </a:prstGeom>
          <a:ln w="0">
            <a:noFill/>
          </a:ln>
        </p:spPr>
      </p:pic>
      <p:sp>
        <p:nvSpPr>
          <p:cNvPr id="470" name="PlaceHolder 1"/>
          <p:cNvSpPr>
            <a:spLocks noGrp="1"/>
          </p:cNvSpPr>
          <p:nvPr>
            <p:ph type="title"/>
          </p:nvPr>
        </p:nvSpPr>
        <p:spPr>
          <a:xfrm>
            <a:off x="3541680" y="313200"/>
            <a:ext cx="8013960" cy="527400"/>
          </a:xfrm>
          <a:prstGeom prst="rect">
            <a:avLst/>
          </a:prstGeom>
          <a:noFill/>
          <a:ln w="0">
            <a:noFill/>
          </a:ln>
        </p:spPr>
        <p:txBody>
          <a:bodyPr lIns="90000" tIns="45000" rIns="90000" bIns="45000" anchor="b">
            <a:noAutofit/>
          </a:bodyPr>
          <a:lstStyle/>
          <a:p>
            <a:pPr algn="ctr">
              <a:lnSpc>
                <a:spcPct val="100000"/>
              </a:lnSpc>
              <a:buNone/>
            </a:pPr>
            <a:r>
              <a:rPr lang="bg-BG" sz="4000" b="0" strike="noStrike" spc="-1">
                <a:latin typeface="Arial"/>
              </a:rPr>
              <a:t>Добавъчна смъртност</a:t>
            </a:r>
          </a:p>
        </p:txBody>
      </p:sp>
      <p:sp>
        <p:nvSpPr>
          <p:cNvPr id="471" name="PlaceHolder 2"/>
          <p:cNvSpPr>
            <a:spLocks noGrp="1"/>
          </p:cNvSpPr>
          <p:nvPr>
            <p:ph type="subTitle"/>
          </p:nvPr>
        </p:nvSpPr>
        <p:spPr>
          <a:xfrm>
            <a:off x="3541680" y="1080000"/>
            <a:ext cx="8013960" cy="501480"/>
          </a:xfrm>
          <a:prstGeom prst="rect">
            <a:avLst/>
          </a:prstGeom>
          <a:noFill/>
          <a:ln w="0">
            <a:noFill/>
          </a:ln>
        </p:spPr>
        <p:txBody>
          <a:bodyPr lIns="90000" tIns="45000" rIns="90000" bIns="45000" anchor="t">
            <a:noAutofit/>
          </a:bodyPr>
          <a:lstStyle/>
          <a:p>
            <a:pPr>
              <a:lnSpc>
                <a:spcPct val="100000"/>
              </a:lnSpc>
              <a:buNone/>
            </a:pPr>
            <a:r>
              <a:rPr lang="bg-BG" sz="1800" b="0" strike="noStrike" spc="-1">
                <a:latin typeface="Arial"/>
              </a:rPr>
              <a:t>По време на епидемията Ковид 19 са починали допълнително 66 399 души, в сравнение със средния брой починали през последните 5 години</a:t>
            </a:r>
          </a:p>
        </p:txBody>
      </p:sp>
      <p:pic>
        <p:nvPicPr>
          <p:cNvPr id="472" name="Картина 471"/>
          <p:cNvPicPr/>
          <p:nvPr/>
        </p:nvPicPr>
        <p:blipFill>
          <a:blip r:embed="rId4"/>
          <a:stretch/>
        </p:blipFill>
        <p:spPr>
          <a:xfrm>
            <a:off x="1980000" y="1800000"/>
            <a:ext cx="8099640" cy="4480920"/>
          </a:xfrm>
          <a:prstGeom prst="rect">
            <a:avLst/>
          </a:prstGeom>
          <a:ln w="0">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Картина 472"/>
          <p:cNvPicPr/>
          <p:nvPr/>
        </p:nvPicPr>
        <p:blipFill>
          <a:blip r:embed="rId3"/>
          <a:stretch/>
        </p:blipFill>
        <p:spPr>
          <a:xfrm>
            <a:off x="1568160" y="720000"/>
            <a:ext cx="9142920" cy="5579640"/>
          </a:xfrm>
          <a:prstGeom prst="rect">
            <a:avLst/>
          </a:prstGeom>
          <a:ln w="0">
            <a:noFill/>
          </a:ln>
        </p:spPr>
      </p:pic>
      <p:sp>
        <p:nvSpPr>
          <p:cNvPr id="474" name="PlaceHolder 1"/>
          <p:cNvSpPr>
            <a:spLocks noGrp="1"/>
          </p:cNvSpPr>
          <p:nvPr>
            <p:ph type="title"/>
          </p:nvPr>
        </p:nvSpPr>
        <p:spPr>
          <a:xfrm>
            <a:off x="1620000" y="0"/>
            <a:ext cx="8819280" cy="797760"/>
          </a:xfrm>
          <a:prstGeom prst="rect">
            <a:avLst/>
          </a:prstGeom>
          <a:noFill/>
          <a:ln w="0">
            <a:noFill/>
          </a:ln>
        </p:spPr>
        <p:txBody>
          <a:bodyPr lIns="0" tIns="0" rIns="0" bIns="0" anchor="ctr">
            <a:noAutofit/>
          </a:bodyPr>
          <a:lstStyle/>
          <a:p>
            <a:pPr>
              <a:lnSpc>
                <a:spcPct val="100000"/>
              </a:lnSpc>
              <a:buNone/>
            </a:pPr>
            <a:r>
              <a:rPr lang="id-ID" sz="4000" b="0" strike="noStrike" spc="-1">
                <a:solidFill>
                  <a:srgbClr val="000000"/>
                </a:solidFill>
                <a:latin typeface="Arial"/>
              </a:rPr>
              <a:t>Продължителност на живота в ЕС</a:t>
            </a:r>
            <a:endParaRPr lang="bg-BG" sz="40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5779" y="261257"/>
            <a:ext cx="10673645" cy="537316"/>
          </a:xfrm>
        </p:spPr>
        <p:txBody>
          <a:bodyPr/>
          <a:lstStyle/>
          <a:p>
            <a:r>
              <a:rPr lang="bg-BG" dirty="0"/>
              <a:t>РОТАРИ ПРИОРИТЕТИ –</a:t>
            </a:r>
            <a:r>
              <a:rPr lang="en-US" dirty="0"/>
              <a:t> </a:t>
            </a:r>
            <a:r>
              <a:rPr lang="bg-BG" dirty="0"/>
              <a:t>ОБНОВЛЕНИЕ И ПРОМЯНА</a:t>
            </a:r>
          </a:p>
        </p:txBody>
      </p:sp>
      <p:sp>
        <p:nvSpPr>
          <p:cNvPr id="7" name="Rectangle 6"/>
          <p:cNvSpPr/>
          <p:nvPr/>
        </p:nvSpPr>
        <p:spPr>
          <a:xfrm>
            <a:off x="0" y="886764"/>
            <a:ext cx="12192000" cy="913689"/>
          </a:xfrm>
          <a:prstGeom prst="rect">
            <a:avLst/>
          </a:prstGeom>
          <a:solidFill>
            <a:srgbClr val="901F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solidFill>
                <a:srgbClr val="68E9FF"/>
              </a:solidFill>
            </a:endParaRPr>
          </a:p>
        </p:txBody>
      </p:sp>
      <p:sp>
        <p:nvSpPr>
          <p:cNvPr id="8" name="Rectangle 7"/>
          <p:cNvSpPr/>
          <p:nvPr/>
        </p:nvSpPr>
        <p:spPr>
          <a:xfrm>
            <a:off x="0" y="1808148"/>
            <a:ext cx="12192000" cy="45243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solidFill>
                <a:srgbClr val="68E9FF"/>
              </a:solidFill>
            </a:endParaRPr>
          </a:p>
        </p:txBody>
      </p:sp>
      <p:sp>
        <p:nvSpPr>
          <p:cNvPr id="9" name="TextBox 13"/>
          <p:cNvSpPr txBox="1">
            <a:spLocks noChangeArrowheads="1"/>
          </p:cNvSpPr>
          <p:nvPr/>
        </p:nvSpPr>
        <p:spPr bwMode="auto">
          <a:xfrm>
            <a:off x="135452" y="1800454"/>
            <a:ext cx="2726158" cy="3924151"/>
          </a:xfrm>
          <a:prstGeom prst="rect">
            <a:avLst/>
          </a:prstGeom>
          <a:noFill/>
          <a:ln w="19050">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1000"/>
              </a:spcBef>
              <a:defRPr/>
            </a:pPr>
            <a:r>
              <a:rPr lang="bg-BG" b="1" dirty="0">
                <a:solidFill>
                  <a:srgbClr val="901F93"/>
                </a:solidFill>
                <a:latin typeface="Arial Narrow" panose="020B0606020202030204" pitchFamily="34" charset="0"/>
              </a:rPr>
              <a:t>Засилване на нашето ВЪЗДЕЙСТВИЕ</a:t>
            </a:r>
            <a:endParaRPr lang="en-US" b="1" dirty="0">
              <a:solidFill>
                <a:srgbClr val="901F93"/>
              </a:solidFill>
              <a:latin typeface="Arial Narrow" panose="020B0606020202030204" pitchFamily="34" charset="0"/>
            </a:endParaRP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Премахване на полиомиелита и надграждане на създадения опит и ресурси </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Фокусиране на нашите програми и предложения </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Подобряване на способността ни да постигаме </a:t>
            </a:r>
            <a:r>
              <a:rPr lang="bg-BG" b="1" dirty="0">
                <a:solidFill>
                  <a:schemeClr val="bg2">
                    <a:lumMod val="10000"/>
                  </a:schemeClr>
                </a:solidFill>
                <a:latin typeface="Arial Narrow" panose="020B0606020202030204" pitchFamily="34" charset="0"/>
                <a:cs typeface="Segoe UI" panose="020B0502040204020203" pitchFamily="34" charset="0"/>
              </a:rPr>
              <a:t>устойчива промяна с конкретни измерения</a:t>
            </a:r>
            <a:endParaRPr lang="en-GB" altLang="en-US" b="1" dirty="0">
              <a:solidFill>
                <a:schemeClr val="bg2">
                  <a:lumMod val="10000"/>
                </a:schemeClr>
              </a:solidFill>
              <a:latin typeface="Arial Narrow" panose="020B0606020202030204" pitchFamily="34" charset="0"/>
              <a:cs typeface="Segoe UI" panose="020B0502040204020203" pitchFamily="34" charset="0"/>
            </a:endParaRPr>
          </a:p>
        </p:txBody>
      </p:sp>
      <p:sp>
        <p:nvSpPr>
          <p:cNvPr id="10" name="TextBox 13"/>
          <p:cNvSpPr txBox="1">
            <a:spLocks noChangeArrowheads="1"/>
          </p:cNvSpPr>
          <p:nvPr/>
        </p:nvSpPr>
        <p:spPr bwMode="auto">
          <a:xfrm>
            <a:off x="3097435" y="1800454"/>
            <a:ext cx="2700818" cy="4555093"/>
          </a:xfrm>
          <a:prstGeom prst="rect">
            <a:avLst/>
          </a:prstGeom>
          <a:noFill/>
          <a:ln w="19050">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1000"/>
              </a:spcBef>
              <a:defRPr/>
            </a:pPr>
            <a:r>
              <a:rPr lang="bg-BG" b="1" dirty="0">
                <a:solidFill>
                  <a:srgbClr val="901F93"/>
                </a:solidFill>
                <a:latin typeface="Arial Narrow" panose="020B0606020202030204" pitchFamily="34" charset="0"/>
              </a:rPr>
              <a:t>Разширяване на нашия ОБХВАТ</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Постигане на </a:t>
            </a:r>
            <a:r>
              <a:rPr lang="bg-BG" b="1" dirty="0">
                <a:solidFill>
                  <a:schemeClr val="bg2">
                    <a:lumMod val="10000"/>
                  </a:schemeClr>
                </a:solidFill>
                <a:latin typeface="Arial Narrow" panose="020B0606020202030204" pitchFamily="34" charset="0"/>
                <a:cs typeface="Segoe UI" panose="020B0502040204020203" pitchFamily="34" charset="0"/>
              </a:rPr>
              <a:t>ръст и многообразие в членството</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Създаване на нови канали за членство и въздействие</a:t>
            </a:r>
          </a:p>
          <a:p>
            <a:pPr marL="0" indent="0">
              <a:spcBef>
                <a:spcPts val="600"/>
              </a:spcBef>
              <a:defRPr/>
            </a:pPr>
            <a:r>
              <a:rPr lang="bg-BG" b="1" dirty="0">
                <a:solidFill>
                  <a:schemeClr val="bg2">
                    <a:lumMod val="10000"/>
                  </a:schemeClr>
                </a:solidFill>
                <a:latin typeface="Arial Narrow" panose="020B0606020202030204" pitchFamily="34" charset="0"/>
                <a:cs typeface="Segoe UI" panose="020B0502040204020203" pitchFamily="34" charset="0"/>
              </a:rPr>
              <a:t>Увеличаване</a:t>
            </a:r>
            <a:r>
              <a:rPr lang="bg-BG" dirty="0">
                <a:solidFill>
                  <a:schemeClr val="bg2">
                    <a:lumMod val="10000"/>
                  </a:schemeClr>
                </a:solidFill>
                <a:latin typeface="Arial Narrow" panose="020B0606020202030204" pitchFamily="34" charset="0"/>
                <a:cs typeface="Segoe UI" panose="020B0502040204020203" pitchFamily="34" charset="0"/>
              </a:rPr>
              <a:t> на откритостта и </a:t>
            </a:r>
            <a:r>
              <a:rPr lang="bg-BG" b="1" dirty="0">
                <a:solidFill>
                  <a:schemeClr val="bg2">
                    <a:lumMod val="10000"/>
                  </a:schemeClr>
                </a:solidFill>
                <a:latin typeface="Arial Narrow" panose="020B0606020202030204" pitchFamily="34" charset="0"/>
                <a:cs typeface="Segoe UI" panose="020B0502040204020203" pitchFamily="34" charset="0"/>
              </a:rPr>
              <a:t>привлекателността на Ротари</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Постигане на обществена осведоменост и признание за нашето въздействие и нашия бранд</a:t>
            </a:r>
            <a:endParaRPr lang="en-GB" altLang="en-US" dirty="0">
              <a:solidFill>
                <a:schemeClr val="bg2">
                  <a:lumMod val="10000"/>
                </a:schemeClr>
              </a:solidFill>
              <a:latin typeface="Arial Narrow" panose="020B0606020202030204" pitchFamily="34" charset="0"/>
              <a:cs typeface="Segoe UI" panose="020B0502040204020203" pitchFamily="34" charset="0"/>
            </a:endParaRPr>
          </a:p>
        </p:txBody>
      </p:sp>
      <p:sp>
        <p:nvSpPr>
          <p:cNvPr id="11" name="TextBox 13"/>
          <p:cNvSpPr txBox="1">
            <a:spLocks noChangeArrowheads="1"/>
          </p:cNvSpPr>
          <p:nvPr/>
        </p:nvSpPr>
        <p:spPr bwMode="auto">
          <a:xfrm>
            <a:off x="9190562" y="1778632"/>
            <a:ext cx="2834308" cy="3924151"/>
          </a:xfrm>
          <a:prstGeom prst="rect">
            <a:avLst/>
          </a:prstGeom>
          <a:noFill/>
          <a:ln w="19050">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600"/>
              </a:spcBef>
              <a:defRPr/>
            </a:pPr>
            <a:r>
              <a:rPr lang="bg-BG" b="1" dirty="0">
                <a:solidFill>
                  <a:srgbClr val="901F93"/>
                </a:solidFill>
                <a:latin typeface="Arial Narrow" panose="020B0606020202030204" pitchFamily="34" charset="0"/>
              </a:rPr>
              <a:t>Увеличаване способността за АДАПТИРАНЕ</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Изграждане на култура на търсене, </a:t>
            </a:r>
            <a:r>
              <a:rPr lang="bg-BG" b="1" dirty="0">
                <a:solidFill>
                  <a:schemeClr val="bg2">
                    <a:lumMod val="10000"/>
                  </a:schemeClr>
                </a:solidFill>
                <a:latin typeface="Arial Narrow" panose="020B0606020202030204" pitchFamily="34" charset="0"/>
                <a:cs typeface="Segoe UI" panose="020B0502040204020203" pitchFamily="34" charset="0"/>
              </a:rPr>
              <a:t>иновативност</a:t>
            </a:r>
            <a:r>
              <a:rPr lang="bg-BG" dirty="0">
                <a:solidFill>
                  <a:schemeClr val="bg2">
                    <a:lumMod val="10000"/>
                  </a:schemeClr>
                </a:solidFill>
                <a:latin typeface="Arial Narrow" panose="020B0606020202030204" pitchFamily="34" charset="0"/>
                <a:cs typeface="Segoe UI" panose="020B0502040204020203" pitchFamily="34" charset="0"/>
              </a:rPr>
              <a:t> и способност за поемане на рискове</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Постигане на по-ефективно управление, структура и процеси</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Оптимизиране на правила и процедури за насърчаване на различните перспективи при вземане на решения</a:t>
            </a:r>
            <a:endParaRPr lang="en-GB" altLang="en-US" dirty="0">
              <a:solidFill>
                <a:schemeClr val="bg2">
                  <a:lumMod val="10000"/>
                </a:schemeClr>
              </a:solidFill>
              <a:latin typeface="Arial Narrow" panose="020B0606020202030204" pitchFamily="34" charset="0"/>
              <a:cs typeface="Segoe UI" panose="020B0502040204020203" pitchFamily="34" charset="0"/>
            </a:endParaRPr>
          </a:p>
        </p:txBody>
      </p:sp>
      <p:cxnSp>
        <p:nvCxnSpPr>
          <p:cNvPr id="12" name="Straight Connector 11"/>
          <p:cNvCxnSpPr/>
          <p:nvPr/>
        </p:nvCxnSpPr>
        <p:spPr>
          <a:xfrm>
            <a:off x="2927648" y="1800454"/>
            <a:ext cx="0" cy="4500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3"/>
          <p:cNvSpPr txBox="1">
            <a:spLocks noChangeArrowheads="1"/>
          </p:cNvSpPr>
          <p:nvPr/>
        </p:nvSpPr>
        <p:spPr bwMode="auto">
          <a:xfrm>
            <a:off x="5997078" y="1808148"/>
            <a:ext cx="2996783" cy="4278094"/>
          </a:xfrm>
          <a:prstGeom prst="rect">
            <a:avLst/>
          </a:prstGeom>
          <a:noFill/>
          <a:ln w="19050">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600"/>
              </a:spcBef>
              <a:defRPr/>
            </a:pPr>
            <a:r>
              <a:rPr lang="bg-BG" b="1" dirty="0">
                <a:solidFill>
                  <a:srgbClr val="901F93"/>
                </a:solidFill>
                <a:latin typeface="Arial Narrow" panose="020B0606020202030204" pitchFamily="34" charset="0"/>
              </a:rPr>
              <a:t>Повишаване на нашата АНГАЖИРАНОСТ</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Подкрепа на клубовете за увеличаване на тяхната способност за </a:t>
            </a:r>
            <a:r>
              <a:rPr lang="bg-BG" b="1" dirty="0">
                <a:solidFill>
                  <a:schemeClr val="bg2">
                    <a:lumMod val="10000"/>
                  </a:schemeClr>
                </a:solidFill>
                <a:latin typeface="Arial Narrow" panose="020B0606020202030204" pitchFamily="34" charset="0"/>
                <a:cs typeface="Segoe UI" panose="020B0502040204020203" pitchFamily="34" charset="0"/>
              </a:rPr>
              <a:t>ангажираност на членовете</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Налагане на подход, центриран около дейност и събития, които имат стойност за членовете ни</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Предлагане на нови възможности за лични и професионални контакти</a:t>
            </a:r>
          </a:p>
          <a:p>
            <a:pPr marL="0" indent="0">
              <a:spcBef>
                <a:spcPts val="600"/>
              </a:spcBef>
              <a:defRPr/>
            </a:pPr>
            <a:r>
              <a:rPr lang="bg-BG" dirty="0">
                <a:solidFill>
                  <a:schemeClr val="bg2">
                    <a:lumMod val="10000"/>
                  </a:schemeClr>
                </a:solidFill>
                <a:latin typeface="Arial Narrow" panose="020B0606020202030204" pitchFamily="34" charset="0"/>
                <a:cs typeface="Segoe UI" panose="020B0502040204020203" pitchFamily="34" charset="0"/>
              </a:rPr>
              <a:t>Развитие на </a:t>
            </a:r>
            <a:r>
              <a:rPr lang="bg-BG" b="1" dirty="0">
                <a:solidFill>
                  <a:schemeClr val="bg2">
                    <a:lumMod val="10000"/>
                  </a:schemeClr>
                </a:solidFill>
                <a:latin typeface="Arial Narrow" panose="020B0606020202030204" pitchFamily="34" charset="0"/>
                <a:cs typeface="Segoe UI" panose="020B0502040204020203" pitchFamily="34" charset="0"/>
              </a:rPr>
              <a:t>лидерските умения</a:t>
            </a:r>
            <a:endParaRPr lang="en-GB" altLang="en-US" b="1" dirty="0">
              <a:solidFill>
                <a:schemeClr val="bg2">
                  <a:lumMod val="10000"/>
                </a:schemeClr>
              </a:solidFill>
              <a:latin typeface="Arial Narrow" panose="020B0606020202030204" pitchFamily="34" charset="0"/>
              <a:cs typeface="Segoe UI" panose="020B0502040204020203" pitchFamily="34" charset="0"/>
            </a:endParaRPr>
          </a:p>
        </p:txBody>
      </p:sp>
      <p:cxnSp>
        <p:nvCxnSpPr>
          <p:cNvPr id="14" name="Straight Connector 13"/>
          <p:cNvCxnSpPr/>
          <p:nvPr/>
        </p:nvCxnSpPr>
        <p:spPr>
          <a:xfrm>
            <a:off x="5807968" y="1808148"/>
            <a:ext cx="0" cy="4500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120336" y="1808148"/>
            <a:ext cx="0" cy="4500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Subtitle 2">
            <a:extLst>
              <a:ext uri="{FF2B5EF4-FFF2-40B4-BE49-F238E27FC236}">
                <a16:creationId xmlns:a16="http://schemas.microsoft.com/office/drawing/2014/main" id="{8F432D90-A27B-344A-B99D-C76FC153A1D5}"/>
              </a:ext>
            </a:extLst>
          </p:cNvPr>
          <p:cNvSpPr txBox="1">
            <a:spLocks/>
          </p:cNvSpPr>
          <p:nvPr/>
        </p:nvSpPr>
        <p:spPr>
          <a:xfrm>
            <a:off x="1357026" y="965323"/>
            <a:ext cx="9596850" cy="756569"/>
          </a:xfrm>
          <a:prstGeom prst="rect">
            <a:avLst/>
          </a:prstGeom>
          <a:effectLst>
            <a:glow>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457200">
              <a:lnSpc>
                <a:spcPct val="100000"/>
              </a:lnSpc>
              <a:spcBef>
                <a:spcPts val="0"/>
              </a:spcBef>
              <a:defRPr sz="3300">
                <a:solidFill>
                  <a:srgbClr val="000000"/>
                </a:solidFill>
              </a:defRPr>
            </a:pPr>
            <a:r>
              <a:rPr lang="ru-RU" sz="2000" b="1" dirty="0">
                <a:solidFill>
                  <a:schemeClr val="bg1"/>
                </a:solidFill>
                <a:latin typeface="Arial Narrow" panose="020B0606020202030204" pitchFamily="34" charset="0"/>
                <a:sym typeface="Helvetica"/>
              </a:rPr>
              <a:t>ЗАЕДНО</a:t>
            </a:r>
            <a:r>
              <a:rPr lang="ru-RU" sz="2000" dirty="0">
                <a:solidFill>
                  <a:schemeClr val="bg1"/>
                </a:solidFill>
                <a:latin typeface="Arial Narrow" panose="020B0606020202030204" pitchFamily="34" charset="0"/>
              </a:rPr>
              <a:t> ние виждаме свят, където хората се </a:t>
            </a:r>
            <a:r>
              <a:rPr lang="ru-RU" sz="2000" b="1" dirty="0">
                <a:solidFill>
                  <a:schemeClr val="bg1"/>
                </a:solidFill>
                <a:latin typeface="Arial Narrow" panose="020B0606020202030204" pitchFamily="34" charset="0"/>
                <a:sym typeface="Helvetica"/>
              </a:rPr>
              <a:t>ОБЕДИНЯВАТ</a:t>
            </a:r>
            <a:r>
              <a:rPr lang="ru-RU" sz="2000" dirty="0">
                <a:solidFill>
                  <a:schemeClr val="bg1"/>
                </a:solidFill>
                <a:latin typeface="Arial Narrow" panose="020B0606020202030204" pitchFamily="34" charset="0"/>
              </a:rPr>
              <a:t> и </a:t>
            </a:r>
            <a:r>
              <a:rPr lang="ru-RU" sz="2000" b="1" dirty="0">
                <a:solidFill>
                  <a:schemeClr val="bg1"/>
                </a:solidFill>
                <a:latin typeface="Arial Narrow" panose="020B0606020202030204" pitchFamily="34" charset="0"/>
              </a:rPr>
              <a:t>ПРЕДПРИЕМАТ ДЕЙСТВИЯ </a:t>
            </a:r>
            <a:r>
              <a:rPr lang="ru-RU" sz="2000" dirty="0">
                <a:solidFill>
                  <a:schemeClr val="bg1"/>
                </a:solidFill>
                <a:latin typeface="Arial Narrow" panose="020B0606020202030204" pitchFamily="34" charset="0"/>
              </a:rPr>
              <a:t>за създаване на </a:t>
            </a:r>
            <a:r>
              <a:rPr lang="ru-RU" sz="2000" b="1" dirty="0">
                <a:solidFill>
                  <a:schemeClr val="bg1"/>
                </a:solidFill>
                <a:latin typeface="Arial Narrow" panose="020B0606020202030204" pitchFamily="34" charset="0"/>
                <a:sym typeface="Helvetica"/>
              </a:rPr>
              <a:t>ТРАЙНА ПРОМЯНА </a:t>
            </a:r>
            <a:r>
              <a:rPr lang="ru-RU" sz="2000" dirty="0">
                <a:solidFill>
                  <a:schemeClr val="bg1"/>
                </a:solidFill>
                <a:latin typeface="Arial Narrow" panose="020B0606020202030204" pitchFamily="34" charset="0"/>
              </a:rPr>
              <a:t>- по целия свят, в нашите общности и в самите нас.</a:t>
            </a:r>
          </a:p>
        </p:txBody>
      </p:sp>
    </p:spTree>
    <p:extLst>
      <p:ext uri="{BB962C8B-B14F-4D97-AF65-F5344CB8AC3E}">
        <p14:creationId xmlns:p14="http://schemas.microsoft.com/office/powerpoint/2010/main" val="1771749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Картина 474"/>
          <p:cNvPicPr/>
          <p:nvPr/>
        </p:nvPicPr>
        <p:blipFill>
          <a:blip r:embed="rId3"/>
          <a:stretch/>
        </p:blipFill>
        <p:spPr>
          <a:xfrm>
            <a:off x="1161720" y="360000"/>
            <a:ext cx="9955800" cy="5689440"/>
          </a:xfrm>
          <a:prstGeom prst="rect">
            <a:avLst/>
          </a:prstGeom>
          <a:ln w="0">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727" r="3727"/>
          <a:stretch>
            <a:fillRect/>
          </a:stretch>
        </p:blipFill>
        <p:spPr/>
      </p:pic>
      <p:sp>
        <p:nvSpPr>
          <p:cNvPr id="2" name="Title 1"/>
          <p:cNvSpPr>
            <a:spLocks noGrp="1"/>
          </p:cNvSpPr>
          <p:nvPr>
            <p:ph type="title"/>
          </p:nvPr>
        </p:nvSpPr>
        <p:spPr>
          <a:xfrm>
            <a:off x="431214" y="366342"/>
            <a:ext cx="11070557" cy="503728"/>
          </a:xfrm>
        </p:spPr>
        <p:txBody>
          <a:bodyPr/>
          <a:lstStyle/>
          <a:p>
            <a:r>
              <a:rPr lang="bg-BG" dirty="0"/>
              <a:t>РОТАРИ БЪЛГАРИЯ – ПРИЯТЕЛСТВО, ПРИЕМСТВЕНОСТ, ЗАЕДНО</a:t>
            </a:r>
          </a:p>
        </p:txBody>
      </p:sp>
      <p:sp>
        <p:nvSpPr>
          <p:cNvPr id="4" name="Text Placeholder 3"/>
          <p:cNvSpPr>
            <a:spLocks noGrp="1"/>
          </p:cNvSpPr>
          <p:nvPr>
            <p:ph type="body" sz="quarter" idx="15"/>
          </p:nvPr>
        </p:nvSpPr>
        <p:spPr>
          <a:xfrm>
            <a:off x="238205" y="1844727"/>
            <a:ext cx="5608759" cy="4287131"/>
          </a:xfrm>
        </p:spPr>
        <p:txBody>
          <a:bodyPr/>
          <a:lstStyle/>
          <a:p>
            <a:pPr marL="342900" indent="-342900">
              <a:lnSpc>
                <a:spcPct val="100000"/>
              </a:lnSpc>
              <a:spcBef>
                <a:spcPts val="600"/>
              </a:spcBef>
              <a:buFont typeface="Symbol" panose="05050102010706020507" pitchFamily="18" charset="2"/>
              <a:buChar char=""/>
            </a:pPr>
            <a:r>
              <a:rPr lang="bg-BG" sz="2000" b="1" dirty="0">
                <a:solidFill>
                  <a:srgbClr val="8E288E"/>
                </a:solidFill>
              </a:rPr>
              <a:t>ЖИЗНЕНИ КЛУБОВЕ,</a:t>
            </a:r>
            <a:r>
              <a:rPr lang="bg-BG" sz="2000" dirty="0"/>
              <a:t> посветени на непреходните ротариански ценности за служба</a:t>
            </a:r>
          </a:p>
          <a:p>
            <a:pPr marL="342900" indent="-342900">
              <a:lnSpc>
                <a:spcPct val="100000"/>
              </a:lnSpc>
              <a:spcBef>
                <a:spcPts val="600"/>
              </a:spcBef>
              <a:buFont typeface="Symbol" panose="05050102010706020507" pitchFamily="18" charset="2"/>
              <a:buChar char=""/>
            </a:pPr>
            <a:r>
              <a:rPr lang="bg-BG" sz="2000" b="1" dirty="0">
                <a:solidFill>
                  <a:srgbClr val="8E288E"/>
                </a:solidFill>
              </a:rPr>
              <a:t>ИНОВАТИВНИ ЛИДЕРИ </a:t>
            </a:r>
            <a:r>
              <a:rPr lang="bg-BG" sz="2000" dirty="0"/>
              <a:t>на всички нива, стимулиращи клубовете в реализирането на техните цели, проекти и инициативи</a:t>
            </a:r>
          </a:p>
          <a:p>
            <a:pPr marL="342900" indent="-342900">
              <a:lnSpc>
                <a:spcPct val="100000"/>
              </a:lnSpc>
              <a:spcBef>
                <a:spcPts val="600"/>
              </a:spcBef>
              <a:buFont typeface="Symbol" panose="05050102010706020507" pitchFamily="18" charset="2"/>
              <a:buChar char=""/>
            </a:pPr>
            <a:r>
              <a:rPr lang="bg-BG" sz="2000" b="1" dirty="0">
                <a:solidFill>
                  <a:srgbClr val="8E288E"/>
                </a:solidFill>
              </a:rPr>
              <a:t>КРЕАТИВНИ ХОРА НА ДЕЙСТВИЕТО, </a:t>
            </a:r>
            <a:r>
              <a:rPr lang="bg-BG" sz="2000" dirty="0"/>
              <a:t>които работят </a:t>
            </a:r>
            <a:r>
              <a:rPr lang="bg-BG" sz="2000" u="sng" dirty="0"/>
              <a:t>ЗАЕДНО</a:t>
            </a:r>
            <a:r>
              <a:rPr lang="bg-BG" sz="2000" dirty="0"/>
              <a:t> за вдъхновяващи каузи и популяризирането им в общността</a:t>
            </a:r>
          </a:p>
          <a:p>
            <a:pPr marL="342900" indent="-342900">
              <a:lnSpc>
                <a:spcPct val="100000"/>
              </a:lnSpc>
              <a:spcBef>
                <a:spcPts val="600"/>
              </a:spcBef>
              <a:buFont typeface="Symbol" panose="05050102010706020507" pitchFamily="18" charset="2"/>
              <a:buChar char=""/>
            </a:pPr>
            <a:r>
              <a:rPr lang="bg-BG" sz="2000" dirty="0"/>
              <a:t>Професионалисти, които съвместно с ротарианци от цял свят </a:t>
            </a:r>
            <a:r>
              <a:rPr lang="bg-BG" sz="2000" b="1" dirty="0">
                <a:solidFill>
                  <a:srgbClr val="8E288E"/>
                </a:solidFill>
              </a:rPr>
              <a:t>ИЗГРАЖДАТ МРЕЖИ </a:t>
            </a:r>
            <a:r>
              <a:rPr lang="bg-BG" sz="2000" dirty="0"/>
              <a:t>и обменят идеи за решаване на значими световни проблеми.</a:t>
            </a:r>
          </a:p>
        </p:txBody>
      </p:sp>
    </p:spTree>
    <p:extLst>
      <p:ext uri="{BB962C8B-B14F-4D97-AF65-F5344CB8AC3E}">
        <p14:creationId xmlns:p14="http://schemas.microsoft.com/office/powerpoint/2010/main" val="195943946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54551"/>
      </a:dk2>
      <a:lt2>
        <a:srgbClr val="D8D9DC"/>
      </a:lt2>
      <a:accent1>
        <a:srgbClr val="E32D91"/>
      </a:accent1>
      <a:accent2>
        <a:srgbClr val="C830CC"/>
      </a:accent2>
      <a:accent3>
        <a:srgbClr val="E9ABEB"/>
      </a:accent3>
      <a:accent4>
        <a:srgbClr val="E32D91"/>
      </a:accent4>
      <a:accent5>
        <a:srgbClr val="E590AA"/>
      </a:accent5>
      <a:accent6>
        <a:srgbClr val="D54773"/>
      </a:accent6>
      <a:hlink>
        <a:srgbClr val="6B9F25"/>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54551"/>
      </a:dk2>
      <a:lt2>
        <a:srgbClr val="D8D9DC"/>
      </a:lt2>
      <a:accent1>
        <a:srgbClr val="E32D91"/>
      </a:accent1>
      <a:accent2>
        <a:srgbClr val="C830CC"/>
      </a:accent2>
      <a:accent3>
        <a:srgbClr val="E9ABEB"/>
      </a:accent3>
      <a:accent4>
        <a:srgbClr val="E32D91"/>
      </a:accent4>
      <a:accent5>
        <a:srgbClr val="E590AA"/>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3176</TotalTime>
  <Words>3985</Words>
  <Application>Microsoft Office PowerPoint</Application>
  <PresentationFormat>Широк екран</PresentationFormat>
  <Paragraphs>544</Paragraphs>
  <Slides>81</Slides>
  <Notes>19</Notes>
  <HiddenSlides>0</HiddenSlides>
  <MMClips>0</MMClips>
  <ScaleCrop>false</ScaleCrop>
  <HeadingPairs>
    <vt:vector size="6" baseType="variant">
      <vt:variant>
        <vt:lpstr>Използвани шрифтове</vt:lpstr>
      </vt:variant>
      <vt:variant>
        <vt:i4>16</vt:i4>
      </vt:variant>
      <vt:variant>
        <vt:lpstr>Тема</vt:lpstr>
      </vt:variant>
      <vt:variant>
        <vt:i4>13</vt:i4>
      </vt:variant>
      <vt:variant>
        <vt:lpstr>Заглавия на слайдовете</vt:lpstr>
      </vt:variant>
      <vt:variant>
        <vt:i4>81</vt:i4>
      </vt:variant>
    </vt:vector>
  </HeadingPairs>
  <TitlesOfParts>
    <vt:vector size="110" baseType="lpstr">
      <vt:lpstr>Arial</vt:lpstr>
      <vt:lpstr>Arial Narrow</vt:lpstr>
      <vt:lpstr>Calibri</vt:lpstr>
      <vt:lpstr>Calibri Light</vt:lpstr>
      <vt:lpstr>Exo 2</vt:lpstr>
      <vt:lpstr>Garamond</vt:lpstr>
      <vt:lpstr>Georgia</vt:lpstr>
      <vt:lpstr>Helvetica</vt:lpstr>
      <vt:lpstr>Lato</vt:lpstr>
      <vt:lpstr>Lato Light</vt:lpstr>
      <vt:lpstr>Open Sans</vt:lpstr>
      <vt:lpstr>Segoe UI Light</vt:lpstr>
      <vt:lpstr>Symbol</vt:lpstr>
      <vt:lpstr>Times New Roman</vt:lpstr>
      <vt:lpstr>Trebuchet MS</vt:lpstr>
      <vt:lpstr>Wingdings</vt:lpstr>
      <vt:lpstr>Custom Design</vt:lpstr>
      <vt:lpstr>Office Theme</vt:lpstr>
      <vt:lpstr>1_Custom Design</vt:lpstr>
      <vt:lpstr>2_Office Theme</vt:lpstr>
      <vt:lpstr>3_Office Theme</vt:lpstr>
      <vt:lpstr>4_Office Theme</vt:lpstr>
      <vt:lpstr>5_Office Theme</vt:lpstr>
      <vt:lpstr>6_Office Theme</vt:lpstr>
      <vt:lpstr>7_Office Theme</vt:lpstr>
      <vt:lpstr>8_Office Theme</vt:lpstr>
      <vt:lpstr>9_Office Theme</vt:lpstr>
      <vt:lpstr>11_Office Theme</vt:lpstr>
      <vt:lpstr>2_Custom Design</vt:lpstr>
      <vt:lpstr>Презентация на PowerPoint</vt:lpstr>
      <vt:lpstr>НИЕ СМЕ ЧАСТ ОТ ГЛОБАЛНА ОРГАНИЗАЦИЯ - ПРИОРИТЕТИ НА РОТАРИ ИНТЕРНЕШЪНЪЛ</vt:lpstr>
      <vt:lpstr>РОТАРИ – ПЪТЯТ НА ЕДНА МЕЧТА</vt:lpstr>
      <vt:lpstr>ЗНАЕМ ЛИ КЪДЕ ЧЛЕНУВАМЕ?</vt:lpstr>
      <vt:lpstr>Презентация на PowerPoint</vt:lpstr>
      <vt:lpstr>РОТАРИ - СВЯТ НА ВЪЗМОЖНОСТИ</vt:lpstr>
      <vt:lpstr>РОТАРИ - ТРАДИЦИИ</vt:lpstr>
      <vt:lpstr>РОТАРИ ПРИОРИТЕТИ – ОБНОВЛЕНИЕ И ПРОМЯНА</vt:lpstr>
      <vt:lpstr>РОТАРИ БЪЛГАРИЯ – ПРИЯТЕЛСТВО, ПРИЕМСТВЕНОСТ, ЗАЕДНО</vt:lpstr>
      <vt:lpstr>Презентация на PowerPoint</vt:lpstr>
      <vt:lpstr>Ротаракт, Интеракт – устойчиви партньорства</vt:lpstr>
      <vt:lpstr>Младежки програми на Ротари</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Жизнен клуб  членство и проекти</vt:lpstr>
      <vt:lpstr>Презентация на PowerPoint</vt:lpstr>
      <vt:lpstr>Презентация на PowerPoint</vt:lpstr>
      <vt:lpstr>Презентация на PowerPoint</vt:lpstr>
      <vt:lpstr>Силно лидерство.  </vt:lpstr>
      <vt:lpstr>Активност в местната общност –  събития и проекти</vt:lpstr>
      <vt:lpstr>Разпознаваемост и признание  в общността</vt:lpstr>
      <vt:lpstr>Презентация на PowerPoint</vt:lpstr>
      <vt:lpstr>Презентация на PowerPoint</vt:lpstr>
      <vt:lpstr>Презентация на PowerPoint</vt:lpstr>
      <vt:lpstr>Успешно планиране на дейността на Ротари клуб</vt:lpstr>
      <vt:lpstr>ЗАЩО ДА ПЛАНИРАМЕ?</vt:lpstr>
      <vt:lpstr>Презентация на PowerPoint</vt:lpstr>
      <vt:lpstr>Презентация на PowerPoint</vt:lpstr>
      <vt:lpstr>Обсъдете в клуба:</vt:lpstr>
      <vt:lpstr>Презентация на PowerPoint</vt:lpstr>
      <vt:lpstr>Магията на целите</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В крак с времето - иновативно представяне на дейността  на клуба</vt:lpstr>
      <vt:lpstr>Презентация на PowerPoint</vt:lpstr>
      <vt:lpstr>Защо?</vt:lpstr>
      <vt:lpstr>Коя е нашата аудитория?</vt:lpstr>
      <vt:lpstr>В крак с времето</vt:lpstr>
      <vt:lpstr>Презентация на PowerPoint</vt:lpstr>
      <vt:lpstr>Презентация на PowerPoint</vt:lpstr>
      <vt:lpstr>Презентация на PowerPoint</vt:lpstr>
      <vt:lpstr>Презентация на PowerPoint</vt:lpstr>
      <vt:lpstr>Предизвикателства и възможности пред един елект-президент</vt:lpstr>
      <vt:lpstr>Четиристранният ротариански тест,     към който се придържат ротарианците в своя бизнес и професионален живот, е създаден от ротарианеца Хърбърт Дж. Тейлър през 1932 г. Преведен е на повече от 100 езика.</vt:lpstr>
      <vt:lpstr>Презентация на PowerPoint</vt:lpstr>
      <vt:lpstr>Презентация на PowerPoint</vt:lpstr>
      <vt:lpstr>Презентация на PowerPoint</vt:lpstr>
      <vt:lpstr>Презентация на PowerPoint</vt:lpstr>
      <vt:lpstr>Ротаракт, Интеракт – младежките програми на Ротари</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ДЕМОГРАФСКАТА КРИЗА  - ИЗМЕРЕНИЯ  ПРЕДИЗВИКАТЕЛСТВА И ВЪЗМОЖНОСТИ  ЗА  РОТАРИ БЪЛГАРИЯ</vt:lpstr>
      <vt:lpstr>Смъртност и естествен прираст</vt:lpstr>
      <vt:lpstr>Презентация на PowerPoint</vt:lpstr>
      <vt:lpstr>УМИРАНИЯ, РАЖДАНИЯ, МИГРАЦИЯ 2021 ГОДИНА</vt:lpstr>
      <vt:lpstr>Естествен прираст сравнителни данни ЕС</vt:lpstr>
      <vt:lpstr>ЕСТЕСТВЕН ПРИРАСТ 2000-2021</vt:lpstr>
      <vt:lpstr>ОБЩА СМЪРТНОСТ</vt:lpstr>
      <vt:lpstr>Презентация на PowerPoint</vt:lpstr>
      <vt:lpstr>Презентация на PowerPoint</vt:lpstr>
      <vt:lpstr>Добавъчна смъртност</vt:lpstr>
      <vt:lpstr>Продължителност на живота в ЕС</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maranita</dc:creator>
  <cp:lastModifiedBy>nina.miteva07@gmail.com</cp:lastModifiedBy>
  <cp:revision>599</cp:revision>
  <dcterms:created xsi:type="dcterms:W3CDTF">2018-07-17T11:16:02Z</dcterms:created>
  <dcterms:modified xsi:type="dcterms:W3CDTF">2022-09-30T09:49:39Z</dcterms:modified>
</cp:coreProperties>
</file>